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6" r:id="rId6"/>
    <p:sldId id="267" r:id="rId7"/>
    <p:sldId id="269" r:id="rId8"/>
    <p:sldId id="270" r:id="rId9"/>
    <p:sldId id="271" r:id="rId10"/>
    <p:sldId id="272" r:id="rId11"/>
    <p:sldId id="263" r:id="rId1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Közepesen sötét stílus 3 – 5. jelölőszín">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4" autoAdjust="0"/>
    <p:restoredTop sz="94660"/>
  </p:normalViewPr>
  <p:slideViewPr>
    <p:cSldViewPr snapToGrid="0">
      <p:cViewPr varScale="1">
        <p:scale>
          <a:sx n="113" d="100"/>
          <a:sy n="113" d="100"/>
        </p:scale>
        <p:origin x="9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D6E94-5858-4391-83C5-F620EC605D2A}" type="doc">
      <dgm:prSet loTypeId="urn:microsoft.com/office/officeart/2005/8/layout/chart3" loCatId="relationship" qsTypeId="urn:microsoft.com/office/officeart/2005/8/quickstyle/simple1" qsCatId="simple" csTypeId="urn:microsoft.com/office/officeart/2005/8/colors/accent1_2" csCatId="accent1" phldr="1"/>
      <dgm:spPr/>
    </dgm:pt>
    <dgm:pt modelId="{7D7AD522-FB8A-459A-BB9D-60006642DAA6}">
      <dgm:prSet phldrT="[Szöveg]"/>
      <dgm:spPr>
        <a:solidFill>
          <a:schemeClr val="accent1">
            <a:lumMod val="50000"/>
          </a:schemeClr>
        </a:solidFill>
      </dgm:spPr>
      <dgm:t>
        <a:bodyPr/>
        <a:lstStyle/>
        <a:p>
          <a:endParaRPr lang="hu-HU" b="1" dirty="0"/>
        </a:p>
      </dgm:t>
    </dgm:pt>
    <dgm:pt modelId="{42E26623-E19B-4B52-B3C3-D53D4C165833}" type="parTrans" cxnId="{9464AAC3-0DA8-4B0B-9E54-F5B0B9651CEF}">
      <dgm:prSet/>
      <dgm:spPr/>
      <dgm:t>
        <a:bodyPr/>
        <a:lstStyle/>
        <a:p>
          <a:endParaRPr lang="hu-HU"/>
        </a:p>
      </dgm:t>
    </dgm:pt>
    <dgm:pt modelId="{CA123018-19DF-492D-AC89-EEB389DD556E}" type="sibTrans" cxnId="{9464AAC3-0DA8-4B0B-9E54-F5B0B9651CEF}">
      <dgm:prSet/>
      <dgm:spPr/>
      <dgm:t>
        <a:bodyPr/>
        <a:lstStyle/>
        <a:p>
          <a:endParaRPr lang="hu-HU"/>
        </a:p>
      </dgm:t>
    </dgm:pt>
    <dgm:pt modelId="{E77873F1-27AA-4C4F-9174-B5531EE856BC}">
      <dgm:prSet phldrT="[Szöveg]"/>
      <dgm:spPr/>
      <dgm:t>
        <a:bodyPr/>
        <a:lstStyle/>
        <a:p>
          <a:endParaRPr lang="hu-HU" b="1" dirty="0"/>
        </a:p>
      </dgm:t>
    </dgm:pt>
    <dgm:pt modelId="{04901396-64FD-4E57-9EDD-5AAA43D3ED61}" type="parTrans" cxnId="{28B50D09-9939-4613-8EA2-D36B25EB55ED}">
      <dgm:prSet/>
      <dgm:spPr/>
      <dgm:t>
        <a:bodyPr/>
        <a:lstStyle/>
        <a:p>
          <a:endParaRPr lang="hu-HU"/>
        </a:p>
      </dgm:t>
    </dgm:pt>
    <dgm:pt modelId="{CE47BE0C-379E-4B85-BAAF-10E3056D9741}" type="sibTrans" cxnId="{28B50D09-9939-4613-8EA2-D36B25EB55ED}">
      <dgm:prSet/>
      <dgm:spPr/>
      <dgm:t>
        <a:bodyPr/>
        <a:lstStyle/>
        <a:p>
          <a:endParaRPr lang="hu-HU"/>
        </a:p>
      </dgm:t>
    </dgm:pt>
    <dgm:pt modelId="{832F70F8-B215-4878-8B94-1F9F22AF80D6}">
      <dgm:prSet phldrT="[Szöveg]"/>
      <dgm:spPr/>
      <dgm:t>
        <a:bodyPr/>
        <a:lstStyle/>
        <a:p>
          <a:endParaRPr lang="hu-HU" b="1" dirty="0"/>
        </a:p>
      </dgm:t>
    </dgm:pt>
    <dgm:pt modelId="{DB79AD70-B158-4BFA-810F-F331C86B23EA}" type="parTrans" cxnId="{25C23889-DEA8-4219-8274-0B6E67278FAE}">
      <dgm:prSet/>
      <dgm:spPr/>
      <dgm:t>
        <a:bodyPr/>
        <a:lstStyle/>
        <a:p>
          <a:endParaRPr lang="hu-HU"/>
        </a:p>
      </dgm:t>
    </dgm:pt>
    <dgm:pt modelId="{0F1982CC-5A9F-4188-B275-0F35274506E9}" type="sibTrans" cxnId="{25C23889-DEA8-4219-8274-0B6E67278FAE}">
      <dgm:prSet/>
      <dgm:spPr/>
      <dgm:t>
        <a:bodyPr/>
        <a:lstStyle/>
        <a:p>
          <a:endParaRPr lang="hu-HU"/>
        </a:p>
      </dgm:t>
    </dgm:pt>
    <dgm:pt modelId="{B4DC50DB-909A-4E50-99BE-A2148B03E8DC}">
      <dgm:prSet/>
      <dgm:spPr>
        <a:solidFill>
          <a:schemeClr val="accent1">
            <a:lumMod val="50000"/>
          </a:schemeClr>
        </a:solidFill>
      </dgm:spPr>
      <dgm:t>
        <a:bodyPr/>
        <a:lstStyle/>
        <a:p>
          <a:endParaRPr lang="hu-HU"/>
        </a:p>
      </dgm:t>
    </dgm:pt>
    <dgm:pt modelId="{7B54DCE8-BC74-4201-8EC2-E45760656C72}" type="parTrans" cxnId="{84764266-CF3E-4D4B-8181-472221A0E2AB}">
      <dgm:prSet/>
      <dgm:spPr/>
      <dgm:t>
        <a:bodyPr/>
        <a:lstStyle/>
        <a:p>
          <a:endParaRPr lang="hu-HU"/>
        </a:p>
      </dgm:t>
    </dgm:pt>
    <dgm:pt modelId="{1DC9D876-33BF-4577-8A88-E35D2F7B8E3C}" type="sibTrans" cxnId="{84764266-CF3E-4D4B-8181-472221A0E2AB}">
      <dgm:prSet/>
      <dgm:spPr/>
      <dgm:t>
        <a:bodyPr/>
        <a:lstStyle/>
        <a:p>
          <a:endParaRPr lang="hu-HU"/>
        </a:p>
      </dgm:t>
    </dgm:pt>
    <dgm:pt modelId="{17FBB80A-4A8D-4966-89A0-9A6B329F8C86}" type="pres">
      <dgm:prSet presAssocID="{BBAD6E94-5858-4391-83C5-F620EC605D2A}" presName="compositeShape" presStyleCnt="0">
        <dgm:presLayoutVars>
          <dgm:chMax val="7"/>
          <dgm:dir/>
          <dgm:resizeHandles val="exact"/>
        </dgm:presLayoutVars>
      </dgm:prSet>
      <dgm:spPr/>
    </dgm:pt>
    <dgm:pt modelId="{BFBDEEC8-54C2-443D-96A0-55A85460F569}" type="pres">
      <dgm:prSet presAssocID="{BBAD6E94-5858-4391-83C5-F620EC605D2A}" presName="wedge1" presStyleLbl="node1" presStyleIdx="0" presStyleCnt="4" custAng="0" custScaleX="98764" custScaleY="99302" custLinFactNeighborX="-4380" custLinFactNeighborY="4052"/>
      <dgm:spPr/>
      <dgm:t>
        <a:bodyPr/>
        <a:lstStyle/>
        <a:p>
          <a:endParaRPr lang="hu-HU"/>
        </a:p>
      </dgm:t>
    </dgm:pt>
    <dgm:pt modelId="{2CF63C81-4F42-4D38-A3C2-04188F4B2ADA}" type="pres">
      <dgm:prSet presAssocID="{BBAD6E94-5858-4391-83C5-F620EC605D2A}" presName="wedge1Tx" presStyleLbl="node1" presStyleIdx="0" presStyleCnt="4">
        <dgm:presLayoutVars>
          <dgm:chMax val="0"/>
          <dgm:chPref val="0"/>
          <dgm:bulletEnabled val="1"/>
        </dgm:presLayoutVars>
      </dgm:prSet>
      <dgm:spPr/>
      <dgm:t>
        <a:bodyPr/>
        <a:lstStyle/>
        <a:p>
          <a:endParaRPr lang="hu-HU"/>
        </a:p>
      </dgm:t>
    </dgm:pt>
    <dgm:pt modelId="{FE2F0308-5280-495E-BFC2-0E7ED466335A}" type="pres">
      <dgm:prSet presAssocID="{BBAD6E94-5858-4391-83C5-F620EC605D2A}" presName="wedge2" presStyleLbl="node1" presStyleIdx="1" presStyleCnt="4" custAng="0" custScaleX="98811" custLinFactNeighborX="-189" custLinFactNeighborY="13"/>
      <dgm:spPr/>
      <dgm:t>
        <a:bodyPr/>
        <a:lstStyle/>
        <a:p>
          <a:endParaRPr lang="hu-HU"/>
        </a:p>
      </dgm:t>
    </dgm:pt>
    <dgm:pt modelId="{D9D5F8FA-AF80-47EF-863F-7A85B4E6E9F0}" type="pres">
      <dgm:prSet presAssocID="{BBAD6E94-5858-4391-83C5-F620EC605D2A}" presName="wedge2Tx" presStyleLbl="node1" presStyleIdx="1" presStyleCnt="4">
        <dgm:presLayoutVars>
          <dgm:chMax val="0"/>
          <dgm:chPref val="0"/>
          <dgm:bulletEnabled val="1"/>
        </dgm:presLayoutVars>
      </dgm:prSet>
      <dgm:spPr/>
      <dgm:t>
        <a:bodyPr/>
        <a:lstStyle/>
        <a:p>
          <a:endParaRPr lang="hu-HU"/>
        </a:p>
      </dgm:t>
    </dgm:pt>
    <dgm:pt modelId="{DADE1970-BCC7-4CF1-93C8-A862474F750D}" type="pres">
      <dgm:prSet presAssocID="{BBAD6E94-5858-4391-83C5-F620EC605D2A}" presName="wedge3" presStyleLbl="node1" presStyleIdx="2" presStyleCnt="4" custAng="0" custLinFactNeighborX="-189" custLinFactNeighborY="-189"/>
      <dgm:spPr/>
      <dgm:t>
        <a:bodyPr/>
        <a:lstStyle/>
        <a:p>
          <a:endParaRPr lang="hu-HU"/>
        </a:p>
      </dgm:t>
    </dgm:pt>
    <dgm:pt modelId="{3B5CF328-439E-4FCB-94EF-04C6D7F8D571}" type="pres">
      <dgm:prSet presAssocID="{BBAD6E94-5858-4391-83C5-F620EC605D2A}" presName="wedge3Tx" presStyleLbl="node1" presStyleIdx="2" presStyleCnt="4">
        <dgm:presLayoutVars>
          <dgm:chMax val="0"/>
          <dgm:chPref val="0"/>
          <dgm:bulletEnabled val="1"/>
        </dgm:presLayoutVars>
      </dgm:prSet>
      <dgm:spPr/>
      <dgm:t>
        <a:bodyPr/>
        <a:lstStyle/>
        <a:p>
          <a:endParaRPr lang="hu-HU"/>
        </a:p>
      </dgm:t>
    </dgm:pt>
    <dgm:pt modelId="{F161F533-161B-499A-A5F7-A02A41990B2F}" type="pres">
      <dgm:prSet presAssocID="{BBAD6E94-5858-4391-83C5-F620EC605D2A}" presName="wedge4" presStyleLbl="node1" presStyleIdx="3" presStyleCnt="4" custLinFactNeighborX="-176"/>
      <dgm:spPr/>
      <dgm:t>
        <a:bodyPr/>
        <a:lstStyle/>
        <a:p>
          <a:endParaRPr lang="hu-HU"/>
        </a:p>
      </dgm:t>
    </dgm:pt>
    <dgm:pt modelId="{0471DB1C-CB89-4A71-917A-5CE620B95960}" type="pres">
      <dgm:prSet presAssocID="{BBAD6E94-5858-4391-83C5-F620EC605D2A}" presName="wedge4Tx" presStyleLbl="node1" presStyleIdx="3" presStyleCnt="4">
        <dgm:presLayoutVars>
          <dgm:chMax val="0"/>
          <dgm:chPref val="0"/>
          <dgm:bulletEnabled val="1"/>
        </dgm:presLayoutVars>
      </dgm:prSet>
      <dgm:spPr/>
      <dgm:t>
        <a:bodyPr/>
        <a:lstStyle/>
        <a:p>
          <a:endParaRPr lang="hu-HU"/>
        </a:p>
      </dgm:t>
    </dgm:pt>
  </dgm:ptLst>
  <dgm:cxnLst>
    <dgm:cxn modelId="{8AA9F1A7-0010-4841-BE0E-290572271E25}" type="presOf" srcId="{B4DC50DB-909A-4E50-99BE-A2148B03E8DC}" destId="{BFBDEEC8-54C2-443D-96A0-55A85460F569}" srcOrd="0" destOrd="0" presId="urn:microsoft.com/office/officeart/2005/8/layout/chart3"/>
    <dgm:cxn modelId="{52A47422-A52E-40FB-954B-FFFE45627CAE}" type="presOf" srcId="{7D7AD522-FB8A-459A-BB9D-60006642DAA6}" destId="{FE2F0308-5280-495E-BFC2-0E7ED466335A}" srcOrd="0" destOrd="0" presId="urn:microsoft.com/office/officeart/2005/8/layout/chart3"/>
    <dgm:cxn modelId="{334EB079-7EF7-4A48-B27E-C9FB1E157B43}" type="presOf" srcId="{E77873F1-27AA-4C4F-9174-B5531EE856BC}" destId="{3B5CF328-439E-4FCB-94EF-04C6D7F8D571}" srcOrd="1" destOrd="0" presId="urn:microsoft.com/office/officeart/2005/8/layout/chart3"/>
    <dgm:cxn modelId="{E5DCFBE9-4498-422B-A6FD-1A14855C251B}" type="presOf" srcId="{832F70F8-B215-4878-8B94-1F9F22AF80D6}" destId="{0471DB1C-CB89-4A71-917A-5CE620B95960}" srcOrd="1" destOrd="0" presId="urn:microsoft.com/office/officeart/2005/8/layout/chart3"/>
    <dgm:cxn modelId="{36337E79-466A-4342-9CDB-BAC859754FA3}" type="presOf" srcId="{7D7AD522-FB8A-459A-BB9D-60006642DAA6}" destId="{D9D5F8FA-AF80-47EF-863F-7A85B4E6E9F0}" srcOrd="1" destOrd="0" presId="urn:microsoft.com/office/officeart/2005/8/layout/chart3"/>
    <dgm:cxn modelId="{28B50D09-9939-4613-8EA2-D36B25EB55ED}" srcId="{BBAD6E94-5858-4391-83C5-F620EC605D2A}" destId="{E77873F1-27AA-4C4F-9174-B5531EE856BC}" srcOrd="2" destOrd="0" parTransId="{04901396-64FD-4E57-9EDD-5AAA43D3ED61}" sibTransId="{CE47BE0C-379E-4B85-BAAF-10E3056D9741}"/>
    <dgm:cxn modelId="{9464AAC3-0DA8-4B0B-9E54-F5B0B9651CEF}" srcId="{BBAD6E94-5858-4391-83C5-F620EC605D2A}" destId="{7D7AD522-FB8A-459A-BB9D-60006642DAA6}" srcOrd="1" destOrd="0" parTransId="{42E26623-E19B-4B52-B3C3-D53D4C165833}" sibTransId="{CA123018-19DF-492D-AC89-EEB389DD556E}"/>
    <dgm:cxn modelId="{7009FB57-90EB-4DF9-9620-72D891133C7D}" type="presOf" srcId="{832F70F8-B215-4878-8B94-1F9F22AF80D6}" destId="{F161F533-161B-499A-A5F7-A02A41990B2F}" srcOrd="0" destOrd="0" presId="urn:microsoft.com/office/officeart/2005/8/layout/chart3"/>
    <dgm:cxn modelId="{25C23889-DEA8-4219-8274-0B6E67278FAE}" srcId="{BBAD6E94-5858-4391-83C5-F620EC605D2A}" destId="{832F70F8-B215-4878-8B94-1F9F22AF80D6}" srcOrd="3" destOrd="0" parTransId="{DB79AD70-B158-4BFA-810F-F331C86B23EA}" sibTransId="{0F1982CC-5A9F-4188-B275-0F35274506E9}"/>
    <dgm:cxn modelId="{C1A5A51B-4CC5-4CA4-9037-F150BDBBCA65}" type="presOf" srcId="{E77873F1-27AA-4C4F-9174-B5531EE856BC}" destId="{DADE1970-BCC7-4CF1-93C8-A862474F750D}" srcOrd="0" destOrd="0" presId="urn:microsoft.com/office/officeart/2005/8/layout/chart3"/>
    <dgm:cxn modelId="{208100A1-4CD2-4695-A01D-36C29B1379CE}" type="presOf" srcId="{B4DC50DB-909A-4E50-99BE-A2148B03E8DC}" destId="{2CF63C81-4F42-4D38-A3C2-04188F4B2ADA}" srcOrd="1" destOrd="0" presId="urn:microsoft.com/office/officeart/2005/8/layout/chart3"/>
    <dgm:cxn modelId="{77CD7833-7DC6-4EF5-82EC-9D8D31C26694}" type="presOf" srcId="{BBAD6E94-5858-4391-83C5-F620EC605D2A}" destId="{17FBB80A-4A8D-4966-89A0-9A6B329F8C86}" srcOrd="0" destOrd="0" presId="urn:microsoft.com/office/officeart/2005/8/layout/chart3"/>
    <dgm:cxn modelId="{84764266-CF3E-4D4B-8181-472221A0E2AB}" srcId="{BBAD6E94-5858-4391-83C5-F620EC605D2A}" destId="{B4DC50DB-909A-4E50-99BE-A2148B03E8DC}" srcOrd="0" destOrd="0" parTransId="{7B54DCE8-BC74-4201-8EC2-E45760656C72}" sibTransId="{1DC9D876-33BF-4577-8A88-E35D2F7B8E3C}"/>
    <dgm:cxn modelId="{240F6D07-7B87-487A-80EE-9BBF31955C2E}" type="presParOf" srcId="{17FBB80A-4A8D-4966-89A0-9A6B329F8C86}" destId="{BFBDEEC8-54C2-443D-96A0-55A85460F569}" srcOrd="0" destOrd="0" presId="urn:microsoft.com/office/officeart/2005/8/layout/chart3"/>
    <dgm:cxn modelId="{53B8329D-60EC-4CCA-82AD-0E5E3AB8B669}" type="presParOf" srcId="{17FBB80A-4A8D-4966-89A0-9A6B329F8C86}" destId="{2CF63C81-4F42-4D38-A3C2-04188F4B2ADA}" srcOrd="1" destOrd="0" presId="urn:microsoft.com/office/officeart/2005/8/layout/chart3"/>
    <dgm:cxn modelId="{3954E7C8-9346-4D95-93B7-B16AC17BEDA1}" type="presParOf" srcId="{17FBB80A-4A8D-4966-89A0-9A6B329F8C86}" destId="{FE2F0308-5280-495E-BFC2-0E7ED466335A}" srcOrd="2" destOrd="0" presId="urn:microsoft.com/office/officeart/2005/8/layout/chart3"/>
    <dgm:cxn modelId="{6DB9130F-0769-4EC1-8D99-1558D9405AAB}" type="presParOf" srcId="{17FBB80A-4A8D-4966-89A0-9A6B329F8C86}" destId="{D9D5F8FA-AF80-47EF-863F-7A85B4E6E9F0}" srcOrd="3" destOrd="0" presId="urn:microsoft.com/office/officeart/2005/8/layout/chart3"/>
    <dgm:cxn modelId="{F3C82DA7-08FE-48DF-8271-0076E4F84B7B}" type="presParOf" srcId="{17FBB80A-4A8D-4966-89A0-9A6B329F8C86}" destId="{DADE1970-BCC7-4CF1-93C8-A862474F750D}" srcOrd="4" destOrd="0" presId="urn:microsoft.com/office/officeart/2005/8/layout/chart3"/>
    <dgm:cxn modelId="{9702656C-3F2D-404C-9367-FE40DB1AFD83}" type="presParOf" srcId="{17FBB80A-4A8D-4966-89A0-9A6B329F8C86}" destId="{3B5CF328-439E-4FCB-94EF-04C6D7F8D571}" srcOrd="5" destOrd="0" presId="urn:microsoft.com/office/officeart/2005/8/layout/chart3"/>
    <dgm:cxn modelId="{9F993A32-043B-4CEA-9259-036033F0BFF1}" type="presParOf" srcId="{17FBB80A-4A8D-4966-89A0-9A6B329F8C86}" destId="{F161F533-161B-499A-A5F7-A02A41990B2F}" srcOrd="6" destOrd="0" presId="urn:microsoft.com/office/officeart/2005/8/layout/chart3"/>
    <dgm:cxn modelId="{C2E4BF6B-60D9-4464-9ACD-3F7325D33A9C}" type="presParOf" srcId="{17FBB80A-4A8D-4966-89A0-9A6B329F8C86}" destId="{0471DB1C-CB89-4A71-917A-5CE620B95960}"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DEEC8-54C2-443D-96A0-55A85460F569}">
      <dsp:nvSpPr>
        <dsp:cNvPr id="0" name=""/>
        <dsp:cNvSpPr/>
      </dsp:nvSpPr>
      <dsp:spPr>
        <a:xfrm>
          <a:off x="1675227" y="492871"/>
          <a:ext cx="4180816" cy="4203590"/>
        </a:xfrm>
        <a:prstGeom prst="pie">
          <a:avLst>
            <a:gd name="adj1" fmla="val 16200000"/>
            <a:gd name="adj2" fmla="val 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hu-HU" sz="6500" kern="1200"/>
        </a:p>
      </dsp:txBody>
      <dsp:txXfrm>
        <a:off x="3813416" y="1270535"/>
        <a:ext cx="1542920" cy="1251068"/>
      </dsp:txXfrm>
    </dsp:sp>
    <dsp:sp modelId="{FE2F0308-5280-495E-BFC2-0E7ED466335A}">
      <dsp:nvSpPr>
        <dsp:cNvPr id="0" name=""/>
        <dsp:cNvSpPr/>
      </dsp:nvSpPr>
      <dsp:spPr>
        <a:xfrm>
          <a:off x="1673247" y="485517"/>
          <a:ext cx="4182805" cy="4233138"/>
        </a:xfrm>
        <a:prstGeom prst="pie">
          <a:avLst>
            <a:gd name="adj1" fmla="val 0"/>
            <a:gd name="adj2" fmla="val 540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hu-HU" sz="6500" b="1" kern="1200" dirty="0"/>
        </a:p>
      </dsp:txBody>
      <dsp:txXfrm>
        <a:off x="3839342" y="2677678"/>
        <a:ext cx="1543654" cy="1259862"/>
      </dsp:txXfrm>
    </dsp:sp>
    <dsp:sp modelId="{DADE1970-BCC7-4CF1-93C8-A862474F750D}">
      <dsp:nvSpPr>
        <dsp:cNvPr id="0" name=""/>
        <dsp:cNvSpPr/>
      </dsp:nvSpPr>
      <dsp:spPr>
        <a:xfrm>
          <a:off x="1648081" y="476966"/>
          <a:ext cx="4233138" cy="4233138"/>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hu-HU" sz="6500" b="1" kern="1200" dirty="0"/>
        </a:p>
      </dsp:txBody>
      <dsp:txXfrm>
        <a:off x="2126828" y="2669127"/>
        <a:ext cx="1562229" cy="1259862"/>
      </dsp:txXfrm>
    </dsp:sp>
    <dsp:sp modelId="{F161F533-161B-499A-A5F7-A02A41990B2F}">
      <dsp:nvSpPr>
        <dsp:cNvPr id="0" name=""/>
        <dsp:cNvSpPr/>
      </dsp:nvSpPr>
      <dsp:spPr>
        <a:xfrm>
          <a:off x="1648631" y="484967"/>
          <a:ext cx="4233138" cy="4233138"/>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hu-HU" sz="6500" b="1" kern="1200" dirty="0"/>
        </a:p>
      </dsp:txBody>
      <dsp:txXfrm>
        <a:off x="2127379" y="1266082"/>
        <a:ext cx="1562229" cy="1259862"/>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FD8DCFCE-484A-44A1-A0B4-67B4BD8F91CE}" type="datetimeFigureOut">
              <a:rPr lang="hu-HU" smtClean="0"/>
              <a:t>2019.05.13.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304667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D8DCFCE-484A-44A1-A0B4-67B4BD8F91CE}" type="datetimeFigureOut">
              <a:rPr lang="hu-HU" smtClean="0"/>
              <a:t>2019.05.13.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38706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D8DCFCE-484A-44A1-A0B4-67B4BD8F91CE}" type="datetimeFigureOut">
              <a:rPr lang="hu-HU" smtClean="0"/>
              <a:t>2019.05.13.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75266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FD8DCFCE-484A-44A1-A0B4-67B4BD8F91CE}" type="datetimeFigureOut">
              <a:rPr lang="hu-HU" smtClean="0"/>
              <a:t>2019.05.13.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154687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FD8DCFCE-484A-44A1-A0B4-67B4BD8F91CE}" type="datetimeFigureOut">
              <a:rPr lang="hu-HU" smtClean="0"/>
              <a:t>2019.05.13.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210742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FD8DCFCE-484A-44A1-A0B4-67B4BD8F91CE}" type="datetimeFigureOut">
              <a:rPr lang="hu-HU" smtClean="0"/>
              <a:t>2019.05.13.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184435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D8DCFCE-484A-44A1-A0B4-67B4BD8F91CE}" type="datetimeFigureOut">
              <a:rPr lang="hu-HU" smtClean="0"/>
              <a:t>2019.05.13.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260777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FD8DCFCE-484A-44A1-A0B4-67B4BD8F91CE}" type="datetimeFigureOut">
              <a:rPr lang="hu-HU" smtClean="0"/>
              <a:t>2019.05.13.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119314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FD8DCFCE-484A-44A1-A0B4-67B4BD8F91CE}" type="datetimeFigureOut">
              <a:rPr lang="hu-HU" smtClean="0"/>
              <a:t>2019.05.13.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417671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D8DCFCE-484A-44A1-A0B4-67B4BD8F91CE}" type="datetimeFigureOut">
              <a:rPr lang="hu-HU" smtClean="0"/>
              <a:t>2019.05.13.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303251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FD8DCFCE-484A-44A1-A0B4-67B4BD8F91CE}" type="datetimeFigureOut">
              <a:rPr lang="hu-HU" smtClean="0"/>
              <a:t>2019.05.13.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CC4E38E-3EAD-4963-BF6A-B2038A468173}" type="slidenum">
              <a:rPr lang="hu-HU" smtClean="0"/>
              <a:t>‹#›</a:t>
            </a:fld>
            <a:endParaRPr lang="hu-HU"/>
          </a:p>
        </p:txBody>
      </p:sp>
    </p:spTree>
    <p:extLst>
      <p:ext uri="{BB962C8B-B14F-4D97-AF65-F5344CB8AC3E}">
        <p14:creationId xmlns:p14="http://schemas.microsoft.com/office/powerpoint/2010/main" val="257669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DCFCE-484A-44A1-A0B4-67B4BD8F91CE}" type="datetimeFigureOut">
              <a:rPr lang="hu-HU" smtClean="0"/>
              <a:t>2019.05.13.</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4E38E-3EAD-4963-BF6A-B2038A468173}" type="slidenum">
              <a:rPr lang="hu-HU" smtClean="0"/>
              <a:t>‹#›</a:t>
            </a:fld>
            <a:endParaRPr lang="hu-HU"/>
          </a:p>
        </p:txBody>
      </p:sp>
    </p:spTree>
    <p:extLst>
      <p:ext uri="{BB962C8B-B14F-4D97-AF65-F5344CB8AC3E}">
        <p14:creationId xmlns:p14="http://schemas.microsoft.com/office/powerpoint/2010/main" val="3747104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duotone>
              <a:schemeClr val="bg2">
                <a:shade val="45000"/>
                <a:satMod val="135000"/>
              </a:schemeClr>
              <a:prstClr val="white"/>
            </a:duotone>
          </a:blip>
          <a:stretch>
            <a:fillRect/>
          </a:stretch>
        </p:blipFill>
        <p:spPr>
          <a:xfrm>
            <a:off x="2597118" y="56683"/>
            <a:ext cx="6377065" cy="6304927"/>
          </a:xfrm>
          <a:prstGeom prst="rect">
            <a:avLst/>
          </a:prstGeom>
        </p:spPr>
      </p:pic>
      <p:sp>
        <p:nvSpPr>
          <p:cNvPr id="2" name="Cím 1"/>
          <p:cNvSpPr>
            <a:spLocks noGrp="1"/>
          </p:cNvSpPr>
          <p:nvPr>
            <p:ph type="ctrTitle"/>
          </p:nvPr>
        </p:nvSpPr>
        <p:spPr>
          <a:xfrm>
            <a:off x="731307" y="2220117"/>
            <a:ext cx="11129554" cy="2387600"/>
          </a:xfrm>
        </p:spPr>
        <p:txBody>
          <a:bodyPr>
            <a:normAutofit fontScale="90000"/>
          </a:bodyPr>
          <a:lstStyle/>
          <a:p>
            <a:r>
              <a:rPr lang="en-GB" b="1" dirty="0">
                <a:solidFill>
                  <a:schemeClr val="accent1">
                    <a:lumMod val="50000"/>
                  </a:schemeClr>
                </a:solidFill>
                <a:latin typeface="Arial Black" panose="020B0A04020102020204" pitchFamily="34" charset="0"/>
              </a:rPr>
              <a:t>Military requirements and European </a:t>
            </a:r>
            <a:r>
              <a:rPr lang="en-GB" b="1" dirty="0" smtClean="0">
                <a:solidFill>
                  <a:schemeClr val="accent1">
                    <a:lumMod val="50000"/>
                  </a:schemeClr>
                </a:solidFill>
                <a:latin typeface="Arial Black" panose="020B0A04020102020204" pitchFamily="34" charset="0"/>
              </a:rPr>
              <a:t>airspace</a:t>
            </a:r>
            <a:r>
              <a:rPr lang="hu-HU" b="1" dirty="0" smtClean="0">
                <a:solidFill>
                  <a:srgbClr val="0070C0"/>
                </a:solidFill>
                <a:latin typeface="Arial Black" panose="020B0A04020102020204" pitchFamily="34" charset="0"/>
              </a:rPr>
              <a:t/>
            </a:r>
            <a:br>
              <a:rPr lang="hu-HU" b="1" dirty="0" smtClean="0">
                <a:solidFill>
                  <a:srgbClr val="0070C0"/>
                </a:solidFill>
                <a:latin typeface="Arial Black" panose="020B0A04020102020204" pitchFamily="34" charset="0"/>
              </a:rPr>
            </a:br>
            <a:r>
              <a:rPr lang="hu-HU" b="1" dirty="0" smtClean="0">
                <a:solidFill>
                  <a:srgbClr val="0070C0"/>
                </a:solidFill>
                <a:latin typeface="Arial Black" panose="020B0A04020102020204" pitchFamily="34" charset="0"/>
              </a:rPr>
              <a:t/>
            </a:r>
            <a:br>
              <a:rPr lang="hu-HU" b="1" dirty="0" smtClean="0">
                <a:solidFill>
                  <a:srgbClr val="0070C0"/>
                </a:solidFill>
                <a:latin typeface="Arial Black" panose="020B0A04020102020204" pitchFamily="34" charset="0"/>
              </a:rPr>
            </a:br>
            <a:r>
              <a:rPr lang="hu-HU" b="1" dirty="0" smtClean="0">
                <a:solidFill>
                  <a:srgbClr val="0070C0"/>
                </a:solidFill>
                <a:latin typeface="Arial Black" panose="020B0A04020102020204" pitchFamily="34" charset="0"/>
              </a:rPr>
              <a:t>G</a:t>
            </a:r>
            <a:r>
              <a:rPr lang="en-GB" b="1" dirty="0" err="1" smtClean="0">
                <a:solidFill>
                  <a:srgbClr val="0070C0"/>
                </a:solidFill>
                <a:latin typeface="Arial Black" panose="020B0A04020102020204" pitchFamily="34" charset="0"/>
              </a:rPr>
              <a:t>enesis</a:t>
            </a:r>
            <a:r>
              <a:rPr lang="en-GB" b="1" dirty="0" smtClean="0">
                <a:solidFill>
                  <a:srgbClr val="0070C0"/>
                </a:solidFill>
                <a:latin typeface="Arial Black" panose="020B0A04020102020204" pitchFamily="34" charset="0"/>
              </a:rPr>
              <a:t> </a:t>
            </a:r>
            <a:r>
              <a:rPr lang="en-GB" b="1" dirty="0">
                <a:solidFill>
                  <a:srgbClr val="0070C0"/>
                </a:solidFill>
                <a:latin typeface="Arial Black" panose="020B0A04020102020204" pitchFamily="34" charset="0"/>
              </a:rPr>
              <a:t>of fragmentation (?)</a:t>
            </a:r>
            <a:endParaRPr lang="hu-HU" dirty="0">
              <a:solidFill>
                <a:srgbClr val="0070C0"/>
              </a:solidFill>
              <a:latin typeface="Arial Black" panose="020B0A04020102020204" pitchFamily="34" charset="0"/>
            </a:endParaRPr>
          </a:p>
        </p:txBody>
      </p:sp>
      <p:sp>
        <p:nvSpPr>
          <p:cNvPr id="3" name="Alcím 2"/>
          <p:cNvSpPr>
            <a:spLocks noGrp="1"/>
          </p:cNvSpPr>
          <p:nvPr>
            <p:ph type="subTitle" idx="1"/>
          </p:nvPr>
        </p:nvSpPr>
        <p:spPr>
          <a:xfrm>
            <a:off x="310163" y="6444366"/>
            <a:ext cx="11821885" cy="339634"/>
          </a:xfrm>
        </p:spPr>
        <p:txBody>
          <a:bodyPr>
            <a:normAutofit/>
          </a:bodyPr>
          <a:lstStyle/>
          <a:p>
            <a:pPr algn="r"/>
            <a:r>
              <a:rPr lang="en-GB" sz="1600" b="1" dirty="0" smtClean="0"/>
              <a:t>M</a:t>
            </a:r>
            <a:r>
              <a:rPr lang="hu-HU" sz="1600" b="1" dirty="0" smtClean="0"/>
              <a:t>.</a:t>
            </a:r>
            <a:r>
              <a:rPr lang="en-GB" sz="1600" b="1" dirty="0" smtClean="0"/>
              <a:t> </a:t>
            </a:r>
            <a:r>
              <a:rPr lang="en-GB" sz="1600" b="1" dirty="0" err="1"/>
              <a:t>Steinfurth</a:t>
            </a:r>
            <a:r>
              <a:rPr lang="en-GB" sz="1600" b="1" dirty="0"/>
              <a:t>, </a:t>
            </a:r>
            <a:r>
              <a:rPr lang="en-GB" sz="1600" b="1" dirty="0" smtClean="0"/>
              <a:t>I</a:t>
            </a:r>
            <a:r>
              <a:rPr lang="hu-HU" sz="1600" b="1" dirty="0" smtClean="0"/>
              <a:t>. </a:t>
            </a:r>
            <a:r>
              <a:rPr lang="en-GB" sz="1600" b="1" dirty="0" err="1" smtClean="0"/>
              <a:t>Kuren</a:t>
            </a:r>
            <a:r>
              <a:rPr lang="en-GB" sz="1600" b="1" dirty="0" smtClean="0"/>
              <a:t>,</a:t>
            </a:r>
            <a:r>
              <a:rPr lang="hu-HU" sz="1600" b="1" dirty="0" smtClean="0"/>
              <a:t> </a:t>
            </a:r>
            <a:r>
              <a:rPr lang="en-GB" sz="1600" b="1" dirty="0" smtClean="0"/>
              <a:t>R</a:t>
            </a:r>
            <a:r>
              <a:rPr lang="hu-HU" sz="1600" b="1" dirty="0" smtClean="0"/>
              <a:t>. </a:t>
            </a:r>
            <a:r>
              <a:rPr lang="en-GB" sz="1600" b="1" dirty="0" err="1" smtClean="0"/>
              <a:t>Lacatus</a:t>
            </a:r>
            <a:r>
              <a:rPr lang="hu-HU" sz="1600" b="1" dirty="0" smtClean="0"/>
              <a:t>, </a:t>
            </a:r>
            <a:r>
              <a:rPr lang="en-GB" sz="1600" b="1" dirty="0" smtClean="0"/>
              <a:t>A</a:t>
            </a:r>
            <a:r>
              <a:rPr lang="hu-HU" sz="1600" b="1" dirty="0" smtClean="0"/>
              <a:t>.</a:t>
            </a:r>
            <a:r>
              <a:rPr lang="en-GB" sz="1600" b="1" dirty="0" smtClean="0"/>
              <a:t> </a:t>
            </a:r>
            <a:r>
              <a:rPr lang="en-GB" sz="1600" b="1" dirty="0" err="1" smtClean="0"/>
              <a:t>Paulov</a:t>
            </a:r>
            <a:r>
              <a:rPr lang="hu-HU" sz="1600" b="1" dirty="0" smtClean="0"/>
              <a:t>, </a:t>
            </a:r>
            <a:r>
              <a:rPr lang="fr-FR" sz="1600" b="1" dirty="0" smtClean="0"/>
              <a:t>V</a:t>
            </a:r>
            <a:r>
              <a:rPr lang="hu-HU" sz="1600" b="1" dirty="0" smtClean="0"/>
              <a:t>. </a:t>
            </a:r>
            <a:r>
              <a:rPr lang="fr-FR" sz="1600" b="1" dirty="0" smtClean="0"/>
              <a:t>Somosi</a:t>
            </a:r>
            <a:endParaRPr lang="hu-HU" sz="1600" b="1" dirty="0"/>
          </a:p>
        </p:txBody>
      </p:sp>
    </p:spTree>
    <p:extLst>
      <p:ext uri="{BB962C8B-B14F-4D97-AF65-F5344CB8AC3E}">
        <p14:creationId xmlns:p14="http://schemas.microsoft.com/office/powerpoint/2010/main" val="3589488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églalap 9"/>
          <p:cNvSpPr/>
          <p:nvPr/>
        </p:nvSpPr>
        <p:spPr>
          <a:xfrm>
            <a:off x="453480" y="1129990"/>
            <a:ext cx="10951323" cy="4891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itle 1"/>
          <p:cNvSpPr>
            <a:spLocks noGrp="1"/>
          </p:cNvSpPr>
          <p:nvPr>
            <p:ph type="title"/>
          </p:nvPr>
        </p:nvSpPr>
        <p:spPr>
          <a:xfrm>
            <a:off x="1676400" y="0"/>
            <a:ext cx="10515600" cy="1325563"/>
          </a:xfrm>
        </p:spPr>
        <p:txBody>
          <a:bodyPr vert="horz" lIns="91440" tIns="45720" rIns="91440" bIns="45720" rtlCol="0" anchor="ctr">
            <a:noAutofit/>
          </a:bodyPr>
          <a:lstStyle/>
          <a:p>
            <a:pPr algn="r"/>
            <a:r>
              <a:rPr lang="en-GB" b="1" dirty="0">
                <a:solidFill>
                  <a:schemeClr val="accent5">
                    <a:lumMod val="75000"/>
                  </a:schemeClr>
                </a:solidFill>
                <a:latin typeface="Arial Black" panose="020B0A04020102020204" pitchFamily="34" charset="0"/>
              </a:rPr>
              <a:t>Conclusions </a:t>
            </a:r>
            <a:endParaRPr lang="en-GB" b="1" dirty="0">
              <a:solidFill>
                <a:schemeClr val="accent5">
                  <a:lumMod val="75000"/>
                </a:schemeClr>
              </a:solidFill>
              <a:latin typeface="Arial Black" panose="020B0A04020102020204" pitchFamily="34" charset="0"/>
            </a:endParaRPr>
          </a:p>
        </p:txBody>
      </p:sp>
      <p:sp>
        <p:nvSpPr>
          <p:cNvPr id="4" name="Szövegdoboz 3"/>
          <p:cNvSpPr txBox="1"/>
          <p:nvPr/>
        </p:nvSpPr>
        <p:spPr>
          <a:xfrm>
            <a:off x="453480" y="1487624"/>
            <a:ext cx="10951323"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Military operations and training do not constitute a root cause of the fragmentation of European </a:t>
            </a:r>
            <a:r>
              <a:rPr lang="en-GB" dirty="0"/>
              <a:t>ATM</a:t>
            </a:r>
          </a:p>
        </p:txBody>
      </p:sp>
      <p:sp>
        <p:nvSpPr>
          <p:cNvPr id="5" name="Szövegdoboz 4"/>
          <p:cNvSpPr txBox="1"/>
          <p:nvPr/>
        </p:nvSpPr>
        <p:spPr>
          <a:xfrm>
            <a:off x="453480" y="2123590"/>
            <a:ext cx="10951323"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Security and defence is a shared civil-military responsibility</a:t>
            </a:r>
            <a:endParaRPr lang="en-GB" dirty="0"/>
          </a:p>
        </p:txBody>
      </p:sp>
      <p:sp>
        <p:nvSpPr>
          <p:cNvPr id="6" name="Szövegdoboz 5"/>
          <p:cNvSpPr txBox="1"/>
          <p:nvPr/>
        </p:nvSpPr>
        <p:spPr>
          <a:xfrm>
            <a:off x="453480" y="2759556"/>
            <a:ext cx="10951324" cy="6463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European ATM defragmentation requires consistent political support and a paradigm shift in ANS provision</a:t>
            </a:r>
            <a:endParaRPr lang="en-GB" dirty="0"/>
          </a:p>
        </p:txBody>
      </p:sp>
      <p:sp>
        <p:nvSpPr>
          <p:cNvPr id="7" name="Szövegdoboz 6"/>
          <p:cNvSpPr txBox="1"/>
          <p:nvPr/>
        </p:nvSpPr>
        <p:spPr>
          <a:xfrm>
            <a:off x="453480" y="3672521"/>
            <a:ext cx="10951324" cy="64633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To cope with future ATM demands, civil-military coordination shall be underpinned by collaboration in airspace design, planning, and decision-making at local/sub-regional and network levels</a:t>
            </a:r>
          </a:p>
        </p:txBody>
      </p:sp>
      <p:sp>
        <p:nvSpPr>
          <p:cNvPr id="8" name="Szövegdoboz 7"/>
          <p:cNvSpPr txBox="1"/>
          <p:nvPr/>
        </p:nvSpPr>
        <p:spPr>
          <a:xfrm>
            <a:off x="453481" y="4585486"/>
            <a:ext cx="10951322" cy="120032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hu-HU"/>
            </a:defPPr>
            <a:lvl1pPr algn="ct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Some short-term improvements (quick wins</a:t>
            </a:r>
            <a:r>
              <a:rPr lang="en-GB" dirty="0" smtClean="0"/>
              <a:t>)</a:t>
            </a:r>
            <a:r>
              <a:rPr lang="hu-HU" dirty="0" smtClean="0"/>
              <a:t> </a:t>
            </a:r>
            <a:r>
              <a:rPr lang="en-GB" dirty="0" smtClean="0"/>
              <a:t>could </a:t>
            </a:r>
            <a:r>
              <a:rPr lang="en-GB" dirty="0"/>
              <a:t>enhance EATMN performance without adverse impact on military training and exercise requirements and could lead to </a:t>
            </a:r>
            <a:r>
              <a:rPr lang="en-US" dirty="0"/>
              <a:t>long-term measures that will also intensify the military commitment to the on-going strategic developments related to the evolution of the SES</a:t>
            </a:r>
            <a:endParaRPr lang="en-GB" dirty="0"/>
          </a:p>
          <a:p>
            <a:endParaRPr lang="hu-HU" dirty="0"/>
          </a:p>
        </p:txBody>
      </p:sp>
    </p:spTree>
    <p:extLst>
      <p:ext uri="{BB962C8B-B14F-4D97-AF65-F5344CB8AC3E}">
        <p14:creationId xmlns:p14="http://schemas.microsoft.com/office/powerpoint/2010/main" val="418214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duotone>
              <a:schemeClr val="bg2">
                <a:shade val="45000"/>
                <a:satMod val="135000"/>
              </a:schemeClr>
              <a:prstClr val="white"/>
            </a:duotone>
          </a:blip>
          <a:stretch>
            <a:fillRect/>
          </a:stretch>
        </p:blipFill>
        <p:spPr>
          <a:xfrm>
            <a:off x="2907515" y="274046"/>
            <a:ext cx="6376969" cy="6309907"/>
          </a:xfrm>
          <a:prstGeom prst="rect">
            <a:avLst/>
          </a:prstGeom>
        </p:spPr>
      </p:pic>
      <p:sp>
        <p:nvSpPr>
          <p:cNvPr id="2" name="Cím 1"/>
          <p:cNvSpPr>
            <a:spLocks noGrp="1"/>
          </p:cNvSpPr>
          <p:nvPr>
            <p:ph type="title"/>
          </p:nvPr>
        </p:nvSpPr>
        <p:spPr>
          <a:xfrm>
            <a:off x="620751" y="2900749"/>
            <a:ext cx="10515600" cy="1325563"/>
          </a:xfrm>
        </p:spPr>
        <p:txBody>
          <a:bodyPr vert="horz" lIns="91440" tIns="45720" rIns="91440" bIns="45720" rtlCol="0" anchor="ctr">
            <a:normAutofit/>
          </a:bodyPr>
          <a:lstStyle/>
          <a:p>
            <a:pPr algn="ctr"/>
            <a:r>
              <a:rPr lang="hu-HU" b="1" dirty="0" err="1">
                <a:solidFill>
                  <a:schemeClr val="accent5">
                    <a:lumMod val="75000"/>
                  </a:schemeClr>
                </a:solidFill>
                <a:latin typeface="Arial Black" panose="020B0A04020102020204" pitchFamily="34" charset="0"/>
              </a:rPr>
              <a:t>Thank</a:t>
            </a:r>
            <a:r>
              <a:rPr lang="hu-HU" b="1" dirty="0">
                <a:solidFill>
                  <a:schemeClr val="accent5">
                    <a:lumMod val="75000"/>
                  </a:schemeClr>
                </a:solidFill>
                <a:latin typeface="Arial Black" panose="020B0A04020102020204" pitchFamily="34" charset="0"/>
              </a:rPr>
              <a:t> </a:t>
            </a:r>
            <a:r>
              <a:rPr lang="hu-HU" b="1" dirty="0" err="1">
                <a:solidFill>
                  <a:schemeClr val="accent5">
                    <a:lumMod val="75000"/>
                  </a:schemeClr>
                </a:solidFill>
                <a:latin typeface="Arial Black" panose="020B0A04020102020204" pitchFamily="34" charset="0"/>
              </a:rPr>
              <a:t>you</a:t>
            </a:r>
            <a:r>
              <a:rPr lang="hu-HU" b="1" dirty="0">
                <a:solidFill>
                  <a:schemeClr val="accent5">
                    <a:lumMod val="75000"/>
                  </a:schemeClr>
                </a:solidFill>
                <a:latin typeface="Arial Black" panose="020B0A04020102020204" pitchFamily="34" charset="0"/>
              </a:rPr>
              <a:t> for </a:t>
            </a:r>
            <a:r>
              <a:rPr lang="hu-HU" b="1" dirty="0" err="1">
                <a:solidFill>
                  <a:schemeClr val="accent5">
                    <a:lumMod val="75000"/>
                  </a:schemeClr>
                </a:solidFill>
                <a:latin typeface="Arial Black" panose="020B0A04020102020204" pitchFamily="34" charset="0"/>
              </a:rPr>
              <a:t>your</a:t>
            </a:r>
            <a:r>
              <a:rPr lang="hu-HU" b="1" dirty="0">
                <a:solidFill>
                  <a:schemeClr val="accent5">
                    <a:lumMod val="75000"/>
                  </a:schemeClr>
                </a:solidFill>
                <a:latin typeface="Arial Black" panose="020B0A04020102020204" pitchFamily="34" charset="0"/>
              </a:rPr>
              <a:t> </a:t>
            </a:r>
            <a:r>
              <a:rPr lang="hu-HU" b="1" dirty="0" err="1">
                <a:solidFill>
                  <a:schemeClr val="accent5">
                    <a:lumMod val="75000"/>
                  </a:schemeClr>
                </a:solidFill>
                <a:latin typeface="Arial Black" panose="020B0A04020102020204" pitchFamily="34" charset="0"/>
              </a:rPr>
              <a:t>attention</a:t>
            </a:r>
            <a:r>
              <a:rPr lang="hu-HU" b="1" dirty="0">
                <a:solidFill>
                  <a:schemeClr val="accent5">
                    <a:lumMod val="75000"/>
                  </a:schemeClr>
                </a:solidFill>
                <a:latin typeface="Arial Black" panose="020B0A04020102020204" pitchFamily="34" charset="0"/>
              </a:rPr>
              <a:t>!</a:t>
            </a:r>
          </a:p>
        </p:txBody>
      </p:sp>
    </p:spTree>
    <p:extLst>
      <p:ext uri="{BB962C8B-B14F-4D97-AF65-F5344CB8AC3E}">
        <p14:creationId xmlns:p14="http://schemas.microsoft.com/office/powerpoint/2010/main" val="3063468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Csoportba foglalás 33"/>
          <p:cNvGrpSpPr/>
          <p:nvPr/>
        </p:nvGrpSpPr>
        <p:grpSpPr>
          <a:xfrm>
            <a:off x="6782850" y="4515865"/>
            <a:ext cx="1810542" cy="2106722"/>
            <a:chOff x="6788944" y="1230700"/>
            <a:chExt cx="1258899" cy="1447011"/>
          </a:xfrm>
          <a:solidFill>
            <a:schemeClr val="accent1">
              <a:lumMod val="50000"/>
            </a:schemeClr>
          </a:solidFill>
        </p:grpSpPr>
        <p:sp>
          <p:nvSpPr>
            <p:cNvPr id="35" name="Hatszög 34"/>
            <p:cNvSpPr/>
            <p:nvPr/>
          </p:nvSpPr>
          <p:spPr>
            <a:xfrm rot="5400000">
              <a:off x="6694888" y="1324756"/>
              <a:ext cx="1447011" cy="1258899"/>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Hatszög 4"/>
            <p:cNvSpPr/>
            <p:nvPr/>
          </p:nvSpPr>
          <p:spPr>
            <a:xfrm>
              <a:off x="6985122" y="1456194"/>
              <a:ext cx="866543" cy="996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p:txBody>
        </p:sp>
      </p:grpSp>
      <p:sp>
        <p:nvSpPr>
          <p:cNvPr id="2" name="Cím 1"/>
          <p:cNvSpPr>
            <a:spLocks noGrp="1"/>
          </p:cNvSpPr>
          <p:nvPr>
            <p:ph type="title"/>
          </p:nvPr>
        </p:nvSpPr>
        <p:spPr>
          <a:xfrm>
            <a:off x="1504406" y="365125"/>
            <a:ext cx="10515600" cy="1325563"/>
          </a:xfrm>
        </p:spPr>
        <p:txBody>
          <a:bodyPr/>
          <a:lstStyle/>
          <a:p>
            <a:pPr algn="r"/>
            <a:r>
              <a:rPr lang="hu-HU" b="1" dirty="0" smtClean="0">
                <a:solidFill>
                  <a:schemeClr val="accent5">
                    <a:lumMod val="75000"/>
                  </a:schemeClr>
                </a:solidFill>
                <a:latin typeface="Arial Black" panose="020B0A04020102020204" pitchFamily="34" charset="0"/>
              </a:rPr>
              <a:t>Agenda</a:t>
            </a:r>
            <a:endParaRPr lang="hu-HU" b="1" dirty="0">
              <a:solidFill>
                <a:schemeClr val="accent5">
                  <a:lumMod val="75000"/>
                </a:schemeClr>
              </a:solidFill>
              <a:latin typeface="Arial Black" panose="020B0A04020102020204" pitchFamily="34" charset="0"/>
            </a:endParaRPr>
          </a:p>
        </p:txBody>
      </p:sp>
      <p:grpSp>
        <p:nvGrpSpPr>
          <p:cNvPr id="8" name="Csoportba foglalás 7"/>
          <p:cNvGrpSpPr/>
          <p:nvPr/>
        </p:nvGrpSpPr>
        <p:grpSpPr>
          <a:xfrm>
            <a:off x="2642149" y="784511"/>
            <a:ext cx="1958377" cy="2214930"/>
            <a:chOff x="6788944" y="1230700"/>
            <a:chExt cx="1258899" cy="1447011"/>
          </a:xfrm>
          <a:solidFill>
            <a:schemeClr val="accent1">
              <a:lumMod val="50000"/>
            </a:schemeClr>
          </a:solidFill>
        </p:grpSpPr>
        <p:sp>
          <p:nvSpPr>
            <p:cNvPr id="9" name="Hatszög 8"/>
            <p:cNvSpPr/>
            <p:nvPr/>
          </p:nvSpPr>
          <p:spPr>
            <a:xfrm rot="5400000">
              <a:off x="6694888" y="1324756"/>
              <a:ext cx="1447011" cy="1258899"/>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Hatszög 4"/>
            <p:cNvSpPr/>
            <p:nvPr/>
          </p:nvSpPr>
          <p:spPr>
            <a:xfrm>
              <a:off x="6985122" y="1456194"/>
              <a:ext cx="866543" cy="996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p:txBody>
        </p:sp>
      </p:grpSp>
      <p:grpSp>
        <p:nvGrpSpPr>
          <p:cNvPr id="11" name="Csoportba foglalás 10"/>
          <p:cNvGrpSpPr/>
          <p:nvPr/>
        </p:nvGrpSpPr>
        <p:grpSpPr>
          <a:xfrm>
            <a:off x="4712499" y="4507676"/>
            <a:ext cx="1958377" cy="2214930"/>
            <a:chOff x="6788944" y="1230700"/>
            <a:chExt cx="1258899" cy="1447011"/>
          </a:xfrm>
          <a:solidFill>
            <a:schemeClr val="accent1">
              <a:lumMod val="50000"/>
            </a:schemeClr>
          </a:solidFill>
        </p:grpSpPr>
        <p:sp>
          <p:nvSpPr>
            <p:cNvPr id="12" name="Hatszög 11"/>
            <p:cNvSpPr/>
            <p:nvPr/>
          </p:nvSpPr>
          <p:spPr>
            <a:xfrm rot="5400000">
              <a:off x="6694888" y="1324756"/>
              <a:ext cx="1447011" cy="1258899"/>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Hatszög 4"/>
            <p:cNvSpPr/>
            <p:nvPr/>
          </p:nvSpPr>
          <p:spPr>
            <a:xfrm>
              <a:off x="6985122" y="1456194"/>
              <a:ext cx="866543" cy="996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p:txBody>
        </p:sp>
      </p:grpSp>
      <p:grpSp>
        <p:nvGrpSpPr>
          <p:cNvPr id="14" name="Csoportba foglalás 13"/>
          <p:cNvGrpSpPr/>
          <p:nvPr/>
        </p:nvGrpSpPr>
        <p:grpSpPr>
          <a:xfrm>
            <a:off x="1571630" y="2637908"/>
            <a:ext cx="1958377" cy="2214930"/>
            <a:chOff x="6788944" y="1230700"/>
            <a:chExt cx="1258899" cy="1447011"/>
          </a:xfrm>
          <a:solidFill>
            <a:schemeClr val="accent1">
              <a:lumMod val="50000"/>
            </a:schemeClr>
          </a:solidFill>
        </p:grpSpPr>
        <p:sp>
          <p:nvSpPr>
            <p:cNvPr id="15" name="Hatszög 14"/>
            <p:cNvSpPr/>
            <p:nvPr/>
          </p:nvSpPr>
          <p:spPr>
            <a:xfrm rot="5400000">
              <a:off x="6694888" y="1324756"/>
              <a:ext cx="1447011" cy="1258899"/>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Hatszög 4"/>
            <p:cNvSpPr/>
            <p:nvPr/>
          </p:nvSpPr>
          <p:spPr>
            <a:xfrm>
              <a:off x="6985122" y="1456194"/>
              <a:ext cx="866543" cy="996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p:txBody>
        </p:sp>
      </p:grpSp>
      <p:grpSp>
        <p:nvGrpSpPr>
          <p:cNvPr id="17" name="Csoportba foglalás 16"/>
          <p:cNvGrpSpPr/>
          <p:nvPr/>
        </p:nvGrpSpPr>
        <p:grpSpPr>
          <a:xfrm>
            <a:off x="2621841" y="4491556"/>
            <a:ext cx="1958377" cy="2214930"/>
            <a:chOff x="6788944" y="1230700"/>
            <a:chExt cx="1258899" cy="1447011"/>
          </a:xfrm>
        </p:grpSpPr>
        <p:sp>
          <p:nvSpPr>
            <p:cNvPr id="18" name="Hatszög 17"/>
            <p:cNvSpPr/>
            <p:nvPr/>
          </p:nvSpPr>
          <p:spPr>
            <a:xfrm rot="5400000">
              <a:off x="6694888" y="1324756"/>
              <a:ext cx="1447011" cy="1258899"/>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Hatszög 4"/>
            <p:cNvSpPr/>
            <p:nvPr/>
          </p:nvSpPr>
          <p:spPr>
            <a:xfrm>
              <a:off x="6985122" y="1456194"/>
              <a:ext cx="866543" cy="996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p:txBody>
        </p:sp>
      </p:grpSp>
      <p:grpSp>
        <p:nvGrpSpPr>
          <p:cNvPr id="20" name="Csoportba foglalás 19"/>
          <p:cNvGrpSpPr/>
          <p:nvPr/>
        </p:nvGrpSpPr>
        <p:grpSpPr>
          <a:xfrm>
            <a:off x="3672051" y="2637908"/>
            <a:ext cx="1958377" cy="2214930"/>
            <a:chOff x="6788944" y="1230700"/>
            <a:chExt cx="1258899" cy="1447011"/>
          </a:xfrm>
          <a:solidFill>
            <a:schemeClr val="accent1">
              <a:lumMod val="50000"/>
            </a:schemeClr>
          </a:solidFill>
        </p:grpSpPr>
        <p:sp>
          <p:nvSpPr>
            <p:cNvPr id="21" name="Hatszög 20"/>
            <p:cNvSpPr/>
            <p:nvPr/>
          </p:nvSpPr>
          <p:spPr>
            <a:xfrm rot="5400000">
              <a:off x="6694888" y="1324756"/>
              <a:ext cx="1447011" cy="1258899"/>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Hatszög 4"/>
            <p:cNvSpPr/>
            <p:nvPr/>
          </p:nvSpPr>
          <p:spPr>
            <a:xfrm>
              <a:off x="6985122" y="1456194"/>
              <a:ext cx="866543" cy="996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p:txBody>
        </p:sp>
      </p:grpSp>
      <p:sp>
        <p:nvSpPr>
          <p:cNvPr id="26" name="Szövegdoboz 25"/>
          <p:cNvSpPr txBox="1"/>
          <p:nvPr/>
        </p:nvSpPr>
        <p:spPr>
          <a:xfrm>
            <a:off x="2433570" y="1674955"/>
            <a:ext cx="2375531" cy="461665"/>
          </a:xfrm>
          <a:prstGeom prst="rect">
            <a:avLst/>
          </a:prstGeom>
          <a:noFill/>
        </p:spPr>
        <p:txBody>
          <a:bodyPr wrap="square" rtlCol="0">
            <a:spAutoFit/>
          </a:bodyPr>
          <a:lstStyle/>
          <a:p>
            <a:pPr algn="ctr"/>
            <a:r>
              <a:rPr lang="hu-HU" sz="2400" b="1" dirty="0" smtClean="0">
                <a:solidFill>
                  <a:schemeClr val="bg1"/>
                </a:solidFill>
              </a:rPr>
              <a:t>Introduction</a:t>
            </a:r>
            <a:endParaRPr lang="hu-HU" sz="2400" b="1" dirty="0">
              <a:solidFill>
                <a:schemeClr val="bg1"/>
              </a:solidFill>
            </a:endParaRPr>
          </a:p>
        </p:txBody>
      </p:sp>
      <p:sp>
        <p:nvSpPr>
          <p:cNvPr id="27" name="Szövegdoboz 26"/>
          <p:cNvSpPr txBox="1"/>
          <p:nvPr/>
        </p:nvSpPr>
        <p:spPr>
          <a:xfrm>
            <a:off x="1363052" y="3414022"/>
            <a:ext cx="2375531" cy="461665"/>
          </a:xfrm>
          <a:prstGeom prst="rect">
            <a:avLst/>
          </a:prstGeom>
          <a:noFill/>
        </p:spPr>
        <p:txBody>
          <a:bodyPr wrap="square" rtlCol="0">
            <a:spAutoFit/>
          </a:bodyPr>
          <a:lstStyle/>
          <a:p>
            <a:pPr algn="ctr"/>
            <a:r>
              <a:rPr lang="hu-HU" sz="2400" b="1" dirty="0" smtClean="0">
                <a:solidFill>
                  <a:schemeClr val="bg1"/>
                </a:solidFill>
              </a:rPr>
              <a:t>ATM </a:t>
            </a:r>
            <a:r>
              <a:rPr lang="hu-HU" sz="2400" b="1" dirty="0" err="1" smtClean="0">
                <a:solidFill>
                  <a:schemeClr val="bg1"/>
                </a:solidFill>
              </a:rPr>
              <a:t>Policies</a:t>
            </a:r>
            <a:endParaRPr lang="hu-HU" sz="2400" b="1" dirty="0">
              <a:solidFill>
                <a:schemeClr val="bg1"/>
              </a:solidFill>
            </a:endParaRPr>
          </a:p>
        </p:txBody>
      </p:sp>
      <p:sp>
        <p:nvSpPr>
          <p:cNvPr id="28" name="Szövegdoboz 27"/>
          <p:cNvSpPr txBox="1"/>
          <p:nvPr/>
        </p:nvSpPr>
        <p:spPr>
          <a:xfrm>
            <a:off x="3463473" y="3117266"/>
            <a:ext cx="2375531" cy="1200329"/>
          </a:xfrm>
          <a:prstGeom prst="rect">
            <a:avLst/>
          </a:prstGeom>
          <a:noFill/>
        </p:spPr>
        <p:txBody>
          <a:bodyPr wrap="square" rtlCol="0">
            <a:spAutoFit/>
          </a:bodyPr>
          <a:lstStyle/>
          <a:p>
            <a:pPr algn="ctr"/>
            <a:r>
              <a:rPr lang="hu-HU" sz="2400" b="1" dirty="0" smtClean="0">
                <a:solidFill>
                  <a:schemeClr val="bg1"/>
                </a:solidFill>
              </a:rPr>
              <a:t>Airspace as</a:t>
            </a:r>
          </a:p>
          <a:p>
            <a:pPr algn="ctr"/>
            <a:r>
              <a:rPr lang="hu-HU" sz="2400" b="1" dirty="0" err="1" smtClean="0">
                <a:solidFill>
                  <a:schemeClr val="bg1"/>
                </a:solidFill>
              </a:rPr>
              <a:t>Scarce</a:t>
            </a:r>
            <a:endParaRPr lang="hu-HU" sz="2400" b="1" dirty="0">
              <a:solidFill>
                <a:schemeClr val="bg1"/>
              </a:solidFill>
            </a:endParaRPr>
          </a:p>
          <a:p>
            <a:pPr algn="ctr"/>
            <a:r>
              <a:rPr lang="hu-HU" sz="2400" b="1" dirty="0" err="1" smtClean="0">
                <a:solidFill>
                  <a:schemeClr val="bg1"/>
                </a:solidFill>
              </a:rPr>
              <a:t>Resource</a:t>
            </a:r>
            <a:endParaRPr lang="hu-HU" sz="2400" b="1" dirty="0">
              <a:solidFill>
                <a:schemeClr val="bg1"/>
              </a:solidFill>
            </a:endParaRPr>
          </a:p>
        </p:txBody>
      </p:sp>
      <p:sp>
        <p:nvSpPr>
          <p:cNvPr id="29" name="Szövegdoboz 28"/>
          <p:cNvSpPr txBox="1"/>
          <p:nvPr/>
        </p:nvSpPr>
        <p:spPr>
          <a:xfrm>
            <a:off x="4513685" y="5317626"/>
            <a:ext cx="2375531" cy="461665"/>
          </a:xfrm>
          <a:prstGeom prst="rect">
            <a:avLst/>
          </a:prstGeom>
          <a:noFill/>
        </p:spPr>
        <p:txBody>
          <a:bodyPr wrap="square" rtlCol="0">
            <a:spAutoFit/>
          </a:bodyPr>
          <a:lstStyle/>
          <a:p>
            <a:pPr algn="ctr"/>
            <a:r>
              <a:rPr lang="hu-HU" sz="2400" b="1" dirty="0" smtClean="0">
                <a:solidFill>
                  <a:schemeClr val="bg1"/>
                </a:solidFill>
              </a:rPr>
              <a:t>Solutions</a:t>
            </a:r>
            <a:endParaRPr lang="hu-HU" sz="2400" b="1" dirty="0">
              <a:solidFill>
                <a:schemeClr val="bg1"/>
              </a:solidFill>
            </a:endParaRPr>
          </a:p>
        </p:txBody>
      </p:sp>
      <p:sp>
        <p:nvSpPr>
          <p:cNvPr id="30" name="Szövegdoboz 29"/>
          <p:cNvSpPr txBox="1"/>
          <p:nvPr/>
        </p:nvSpPr>
        <p:spPr>
          <a:xfrm>
            <a:off x="6574274" y="5283790"/>
            <a:ext cx="2375531" cy="461665"/>
          </a:xfrm>
          <a:prstGeom prst="rect">
            <a:avLst/>
          </a:prstGeom>
          <a:noFill/>
        </p:spPr>
        <p:txBody>
          <a:bodyPr wrap="square" rtlCol="0">
            <a:spAutoFit/>
          </a:bodyPr>
          <a:lstStyle/>
          <a:p>
            <a:pPr algn="ctr"/>
            <a:r>
              <a:rPr lang="hu-HU" sz="2400" b="1" dirty="0" err="1" smtClean="0">
                <a:solidFill>
                  <a:schemeClr val="bg1"/>
                </a:solidFill>
              </a:rPr>
              <a:t>Conclusions</a:t>
            </a:r>
            <a:endParaRPr lang="hu-HU" sz="2400" b="1" dirty="0">
              <a:solidFill>
                <a:schemeClr val="bg1"/>
              </a:solidFill>
            </a:endParaRPr>
          </a:p>
        </p:txBody>
      </p:sp>
      <p:grpSp>
        <p:nvGrpSpPr>
          <p:cNvPr id="31" name="Csoportba foglalás 30"/>
          <p:cNvGrpSpPr/>
          <p:nvPr/>
        </p:nvGrpSpPr>
        <p:grpSpPr>
          <a:xfrm>
            <a:off x="719633" y="4545660"/>
            <a:ext cx="1810542" cy="2106722"/>
            <a:chOff x="6788944" y="1230700"/>
            <a:chExt cx="1258899" cy="1447011"/>
          </a:xfrm>
        </p:grpSpPr>
        <p:sp>
          <p:nvSpPr>
            <p:cNvPr id="32" name="Hatszög 31"/>
            <p:cNvSpPr/>
            <p:nvPr/>
          </p:nvSpPr>
          <p:spPr>
            <a:xfrm rot="5400000">
              <a:off x="6694888" y="1324756"/>
              <a:ext cx="1447011" cy="1258899"/>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Hatszög 4"/>
            <p:cNvSpPr/>
            <p:nvPr/>
          </p:nvSpPr>
          <p:spPr>
            <a:xfrm>
              <a:off x="6985122" y="1456194"/>
              <a:ext cx="866543" cy="996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p:txBody>
        </p:sp>
      </p:grpSp>
      <p:grpSp>
        <p:nvGrpSpPr>
          <p:cNvPr id="37" name="Csoportba foglalás 36"/>
          <p:cNvGrpSpPr/>
          <p:nvPr/>
        </p:nvGrpSpPr>
        <p:grpSpPr>
          <a:xfrm>
            <a:off x="4796180" y="867917"/>
            <a:ext cx="1810542" cy="2106722"/>
            <a:chOff x="6788944" y="1230700"/>
            <a:chExt cx="1258899" cy="1447011"/>
          </a:xfrm>
        </p:grpSpPr>
        <p:sp>
          <p:nvSpPr>
            <p:cNvPr id="38" name="Hatszög 37"/>
            <p:cNvSpPr/>
            <p:nvPr/>
          </p:nvSpPr>
          <p:spPr>
            <a:xfrm rot="5400000">
              <a:off x="6694888" y="1324756"/>
              <a:ext cx="1447011" cy="1258899"/>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Hatszög 4"/>
            <p:cNvSpPr/>
            <p:nvPr/>
          </p:nvSpPr>
          <p:spPr>
            <a:xfrm>
              <a:off x="6985122" y="1456194"/>
              <a:ext cx="866543" cy="9960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p:txBody>
        </p:sp>
      </p:grpSp>
      <p:grpSp>
        <p:nvGrpSpPr>
          <p:cNvPr id="40" name="Csoportba foglalás 39"/>
          <p:cNvGrpSpPr/>
          <p:nvPr/>
        </p:nvGrpSpPr>
        <p:grpSpPr>
          <a:xfrm>
            <a:off x="670692" y="855227"/>
            <a:ext cx="1810542" cy="2106722"/>
            <a:chOff x="6788944" y="1230700"/>
            <a:chExt cx="1258899" cy="1447011"/>
          </a:xfrm>
          <a:solidFill>
            <a:schemeClr val="accent1"/>
          </a:solidFill>
        </p:grpSpPr>
        <p:sp>
          <p:nvSpPr>
            <p:cNvPr id="41" name="Hatszög 40"/>
            <p:cNvSpPr/>
            <p:nvPr/>
          </p:nvSpPr>
          <p:spPr>
            <a:xfrm rot="5400000">
              <a:off x="6694888" y="1324756"/>
              <a:ext cx="1447011" cy="1258899"/>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Hatszög 4"/>
            <p:cNvSpPr/>
            <p:nvPr/>
          </p:nvSpPr>
          <p:spPr>
            <a:xfrm>
              <a:off x="6985122" y="1456194"/>
              <a:ext cx="866543" cy="996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p:txBody>
        </p:sp>
      </p:grpSp>
      <p:grpSp>
        <p:nvGrpSpPr>
          <p:cNvPr id="43" name="Csoportba foglalás 42"/>
          <p:cNvGrpSpPr/>
          <p:nvPr/>
        </p:nvGrpSpPr>
        <p:grpSpPr>
          <a:xfrm>
            <a:off x="5762709" y="2629234"/>
            <a:ext cx="1958377" cy="2214930"/>
            <a:chOff x="6788944" y="1230700"/>
            <a:chExt cx="1258899" cy="1447011"/>
          </a:xfrm>
          <a:solidFill>
            <a:schemeClr val="accent1"/>
          </a:solidFill>
        </p:grpSpPr>
        <p:sp>
          <p:nvSpPr>
            <p:cNvPr id="44" name="Hatszög 43"/>
            <p:cNvSpPr/>
            <p:nvPr/>
          </p:nvSpPr>
          <p:spPr>
            <a:xfrm rot="5400000">
              <a:off x="6694888" y="1324756"/>
              <a:ext cx="1447011" cy="1258899"/>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Hatszög 4"/>
            <p:cNvSpPr/>
            <p:nvPr/>
          </p:nvSpPr>
          <p:spPr>
            <a:xfrm>
              <a:off x="6985122" y="1456194"/>
              <a:ext cx="866543" cy="996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hu-HU" sz="3600" kern="1200"/>
            </a:p>
          </p:txBody>
        </p:sp>
      </p:grpSp>
    </p:spTree>
    <p:extLst>
      <p:ext uri="{BB962C8B-B14F-4D97-AF65-F5344CB8AC3E}">
        <p14:creationId xmlns:p14="http://schemas.microsoft.com/office/powerpoint/2010/main" val="2290733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a:spLocks noGrp="1"/>
          </p:cNvSpPr>
          <p:nvPr>
            <p:ph type="title"/>
          </p:nvPr>
        </p:nvSpPr>
        <p:spPr>
          <a:xfrm>
            <a:off x="1676400" y="0"/>
            <a:ext cx="10515600" cy="1325563"/>
          </a:xfrm>
        </p:spPr>
        <p:txBody>
          <a:bodyPr/>
          <a:lstStyle/>
          <a:p>
            <a:pPr algn="r"/>
            <a:r>
              <a:rPr lang="hu-HU" b="1" dirty="0" smtClean="0">
                <a:solidFill>
                  <a:schemeClr val="accent5">
                    <a:lumMod val="75000"/>
                  </a:schemeClr>
                </a:solidFill>
                <a:latin typeface="Arial Black" panose="020B0A04020102020204" pitchFamily="34" charset="0"/>
              </a:rPr>
              <a:t>Introduction</a:t>
            </a:r>
            <a:endParaRPr lang="hu-HU" b="1" dirty="0">
              <a:solidFill>
                <a:schemeClr val="accent5">
                  <a:lumMod val="75000"/>
                </a:schemeClr>
              </a:solidFill>
              <a:latin typeface="Arial Black" panose="020B0A04020102020204" pitchFamily="34" charset="0"/>
            </a:endParaRPr>
          </a:p>
        </p:txBody>
      </p:sp>
      <p:sp>
        <p:nvSpPr>
          <p:cNvPr id="7" name="Lekerekített téglalap 6"/>
          <p:cNvSpPr/>
          <p:nvPr/>
        </p:nvSpPr>
        <p:spPr>
          <a:xfrm>
            <a:off x="318432" y="1325563"/>
            <a:ext cx="5293093" cy="1262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chemeClr val="bg1"/>
                </a:solidFill>
              </a:rPr>
              <a:t>G</a:t>
            </a:r>
            <a:r>
              <a:rPr lang="en-US" b="1" dirty="0" smtClean="0">
                <a:solidFill>
                  <a:schemeClr val="bg1"/>
                </a:solidFill>
              </a:rPr>
              <a:t>row</a:t>
            </a:r>
            <a:r>
              <a:rPr lang="hu-HU" b="1" dirty="0" smtClean="0">
                <a:solidFill>
                  <a:schemeClr val="bg1"/>
                </a:solidFill>
              </a:rPr>
              <a:t>ing</a:t>
            </a:r>
            <a:r>
              <a:rPr lang="en-US" b="1" dirty="0" smtClean="0">
                <a:solidFill>
                  <a:schemeClr val="bg1"/>
                </a:solidFill>
              </a:rPr>
              <a:t> </a:t>
            </a:r>
            <a:r>
              <a:rPr lang="en-US" b="1" dirty="0" smtClean="0">
                <a:solidFill>
                  <a:schemeClr val="bg1"/>
                </a:solidFill>
              </a:rPr>
              <a:t>air </a:t>
            </a:r>
            <a:r>
              <a:rPr lang="en-US" b="1" dirty="0" smtClean="0">
                <a:solidFill>
                  <a:schemeClr val="bg1"/>
                </a:solidFill>
              </a:rPr>
              <a:t>traffic </a:t>
            </a:r>
            <a:r>
              <a:rPr lang="en-US" b="1" dirty="0" smtClean="0">
                <a:solidFill>
                  <a:schemeClr val="bg1"/>
                </a:solidFill>
              </a:rPr>
              <a:t>in</a:t>
            </a:r>
            <a:r>
              <a:rPr lang="hu-HU" b="1" dirty="0">
                <a:solidFill>
                  <a:schemeClr val="bg1"/>
                </a:solidFill>
              </a:rPr>
              <a:t> </a:t>
            </a:r>
            <a:r>
              <a:rPr lang="hu-HU" b="1" dirty="0" smtClean="0">
                <a:solidFill>
                  <a:schemeClr val="bg1"/>
                </a:solidFill>
              </a:rPr>
              <a:t>c</a:t>
            </a:r>
            <a:r>
              <a:rPr lang="en-US" b="1" dirty="0" err="1" smtClean="0">
                <a:solidFill>
                  <a:schemeClr val="bg1"/>
                </a:solidFill>
              </a:rPr>
              <a:t>ongested</a:t>
            </a:r>
            <a:r>
              <a:rPr lang="hu-HU" b="1" dirty="0" smtClean="0">
                <a:solidFill>
                  <a:schemeClr val="bg1"/>
                </a:solidFill>
              </a:rPr>
              <a:t/>
            </a:r>
            <a:br>
              <a:rPr lang="hu-HU" b="1" dirty="0" smtClean="0">
                <a:solidFill>
                  <a:schemeClr val="bg1"/>
                </a:solidFill>
              </a:rPr>
            </a:br>
            <a:r>
              <a:rPr lang="en-US" b="1" dirty="0" smtClean="0">
                <a:solidFill>
                  <a:schemeClr val="bg1"/>
                </a:solidFill>
              </a:rPr>
              <a:t>European </a:t>
            </a:r>
            <a:r>
              <a:rPr lang="en-US" b="1" dirty="0" smtClean="0">
                <a:solidFill>
                  <a:schemeClr val="bg1"/>
                </a:solidFill>
              </a:rPr>
              <a:t>airspace creates </a:t>
            </a:r>
            <a:r>
              <a:rPr lang="en-US" b="1" dirty="0" smtClean="0">
                <a:solidFill>
                  <a:schemeClr val="bg1"/>
                </a:solidFill>
              </a:rPr>
              <a:t>challenges </a:t>
            </a:r>
            <a:r>
              <a:rPr lang="en-US" b="1" dirty="0" smtClean="0">
                <a:solidFill>
                  <a:schemeClr val="bg1"/>
                </a:solidFill>
              </a:rPr>
              <a:t>for </a:t>
            </a:r>
            <a:r>
              <a:rPr lang="en-US" b="1" dirty="0" smtClean="0">
                <a:solidFill>
                  <a:schemeClr val="bg1"/>
                </a:solidFill>
              </a:rPr>
              <a:t>ATM </a:t>
            </a:r>
            <a:r>
              <a:rPr lang="en-US" b="1" dirty="0" smtClean="0">
                <a:solidFill>
                  <a:schemeClr val="bg1"/>
                </a:solidFill>
              </a:rPr>
              <a:t>system and airspace organization to </a:t>
            </a:r>
            <a:r>
              <a:rPr lang="en-US" b="1" dirty="0" smtClean="0">
                <a:solidFill>
                  <a:schemeClr val="bg1"/>
                </a:solidFill>
              </a:rPr>
              <a:t>mange </a:t>
            </a:r>
            <a:r>
              <a:rPr lang="en-US" b="1" dirty="0" smtClean="0">
                <a:solidFill>
                  <a:schemeClr val="bg1"/>
                </a:solidFill>
              </a:rPr>
              <a:t>all </a:t>
            </a:r>
            <a:r>
              <a:rPr lang="en-US" b="1" dirty="0" smtClean="0">
                <a:solidFill>
                  <a:schemeClr val="bg1"/>
                </a:solidFill>
              </a:rPr>
              <a:t>demand</a:t>
            </a:r>
            <a:endParaRPr lang="hu-HU" b="1" dirty="0">
              <a:solidFill>
                <a:schemeClr val="bg1"/>
              </a:solidFill>
            </a:endParaRPr>
          </a:p>
        </p:txBody>
      </p:sp>
      <p:sp>
        <p:nvSpPr>
          <p:cNvPr id="8" name="Lekerekített téglalap 7"/>
          <p:cNvSpPr/>
          <p:nvPr/>
        </p:nvSpPr>
        <p:spPr>
          <a:xfrm>
            <a:off x="318432" y="3073922"/>
            <a:ext cx="5293093" cy="126290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chemeClr val="bg1"/>
                </a:solidFill>
              </a:rPr>
              <a:t>A</a:t>
            </a:r>
            <a:r>
              <a:rPr lang="en-GB" b="1" dirty="0" err="1" smtClean="0">
                <a:solidFill>
                  <a:schemeClr val="bg1"/>
                </a:solidFill>
              </a:rPr>
              <a:t>irspace</a:t>
            </a:r>
            <a:r>
              <a:rPr lang="en-GB" b="1" dirty="0" smtClean="0">
                <a:solidFill>
                  <a:schemeClr val="bg1"/>
                </a:solidFill>
              </a:rPr>
              <a:t> is </a:t>
            </a:r>
            <a:r>
              <a:rPr lang="en-GB" b="1" dirty="0" smtClean="0">
                <a:solidFill>
                  <a:schemeClr val="bg1"/>
                </a:solidFill>
              </a:rPr>
              <a:t>common </a:t>
            </a:r>
            <a:r>
              <a:rPr lang="en-GB" b="1" dirty="0" smtClean="0">
                <a:solidFill>
                  <a:schemeClr val="bg1"/>
                </a:solidFill>
              </a:rPr>
              <a:t>resource </a:t>
            </a:r>
            <a:r>
              <a:rPr lang="hu-HU" b="1" dirty="0" err="1" smtClean="0">
                <a:solidFill>
                  <a:schemeClr val="bg1"/>
                </a:solidFill>
              </a:rPr>
              <a:t>to</a:t>
            </a:r>
            <a:r>
              <a:rPr lang="en-GB" b="1" dirty="0" smtClean="0">
                <a:solidFill>
                  <a:schemeClr val="bg1"/>
                </a:solidFill>
              </a:rPr>
              <a:t> </a:t>
            </a:r>
            <a:r>
              <a:rPr lang="en-GB" b="1" dirty="0" smtClean="0">
                <a:solidFill>
                  <a:schemeClr val="bg1"/>
                </a:solidFill>
              </a:rPr>
              <a:t>be </a:t>
            </a:r>
            <a:r>
              <a:rPr lang="en-GB" b="1" dirty="0" smtClean="0">
                <a:solidFill>
                  <a:schemeClr val="bg1"/>
                </a:solidFill>
              </a:rPr>
              <a:t>shared</a:t>
            </a:r>
            <a:endParaRPr lang="hu-HU" b="1" dirty="0" smtClean="0">
              <a:solidFill>
                <a:schemeClr val="bg1"/>
              </a:solidFill>
            </a:endParaRPr>
          </a:p>
          <a:p>
            <a:pPr algn="ctr"/>
            <a:r>
              <a:rPr lang="en-GB" b="1" dirty="0" smtClean="0">
                <a:solidFill>
                  <a:schemeClr val="bg1"/>
                </a:solidFill>
              </a:rPr>
              <a:t>based </a:t>
            </a:r>
            <a:r>
              <a:rPr lang="en-GB" b="1" dirty="0" smtClean="0">
                <a:solidFill>
                  <a:schemeClr val="bg1"/>
                </a:solidFill>
              </a:rPr>
              <a:t>on </a:t>
            </a:r>
            <a:r>
              <a:rPr lang="hu-HU" b="1" dirty="0" err="1" smtClean="0">
                <a:solidFill>
                  <a:schemeClr val="bg1"/>
                </a:solidFill>
              </a:rPr>
              <a:t>commonly</a:t>
            </a:r>
            <a:r>
              <a:rPr lang="hu-HU" b="1" dirty="0" smtClean="0">
                <a:solidFill>
                  <a:schemeClr val="bg1"/>
                </a:solidFill>
              </a:rPr>
              <a:t> </a:t>
            </a:r>
            <a:r>
              <a:rPr lang="hu-HU" b="1" dirty="0" err="1" smtClean="0">
                <a:solidFill>
                  <a:schemeClr val="bg1"/>
                </a:solidFill>
              </a:rPr>
              <a:t>agreed</a:t>
            </a:r>
            <a:r>
              <a:rPr lang="hu-HU" b="1" dirty="0" smtClean="0">
                <a:solidFill>
                  <a:schemeClr val="bg1"/>
                </a:solidFill>
              </a:rPr>
              <a:t> </a:t>
            </a:r>
            <a:r>
              <a:rPr lang="hu-HU" b="1" dirty="0" err="1" smtClean="0">
                <a:solidFill>
                  <a:schemeClr val="bg1"/>
                </a:solidFill>
              </a:rPr>
              <a:t>principles</a:t>
            </a:r>
            <a:endParaRPr lang="hu-HU" b="1" dirty="0" smtClean="0">
              <a:solidFill>
                <a:schemeClr val="bg1"/>
              </a:solidFill>
            </a:endParaRPr>
          </a:p>
        </p:txBody>
      </p:sp>
      <p:sp>
        <p:nvSpPr>
          <p:cNvPr id="9" name="Lekerekített téglalap 8"/>
          <p:cNvSpPr/>
          <p:nvPr/>
        </p:nvSpPr>
        <p:spPr>
          <a:xfrm>
            <a:off x="318434" y="4822281"/>
            <a:ext cx="5293093" cy="1262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chemeClr val="bg1"/>
                </a:solidFill>
              </a:rPr>
              <a:t>Airspace </a:t>
            </a:r>
            <a:r>
              <a:rPr lang="hu-HU" b="1" dirty="0" err="1" smtClean="0">
                <a:solidFill>
                  <a:schemeClr val="bg1"/>
                </a:solidFill>
              </a:rPr>
              <a:t>organization</a:t>
            </a:r>
            <a:r>
              <a:rPr lang="hu-HU" b="1" dirty="0" smtClean="0">
                <a:solidFill>
                  <a:schemeClr val="bg1"/>
                </a:solidFill>
              </a:rPr>
              <a:t>, procedures, </a:t>
            </a:r>
            <a:r>
              <a:rPr lang="hu-HU" b="1" dirty="0" err="1" smtClean="0">
                <a:solidFill>
                  <a:schemeClr val="bg1"/>
                </a:solidFill>
              </a:rPr>
              <a:t>technology</a:t>
            </a:r>
            <a:r>
              <a:rPr lang="hu-HU" b="1" dirty="0" smtClean="0">
                <a:solidFill>
                  <a:schemeClr val="bg1"/>
                </a:solidFill>
              </a:rPr>
              <a:t> </a:t>
            </a:r>
            <a:r>
              <a:rPr lang="hu-HU" b="1" dirty="0" err="1" smtClean="0">
                <a:solidFill>
                  <a:schemeClr val="bg1"/>
                </a:solidFill>
              </a:rPr>
              <a:t>differ</a:t>
            </a:r>
            <a:endParaRPr lang="hu-HU" b="1" dirty="0" smtClean="0">
              <a:solidFill>
                <a:schemeClr val="bg1"/>
              </a:solidFill>
            </a:endParaRPr>
          </a:p>
          <a:p>
            <a:pPr algn="ctr"/>
            <a:r>
              <a:rPr lang="hu-HU" b="1" dirty="0" smtClean="0">
                <a:solidFill>
                  <a:schemeClr val="bg1"/>
                </a:solidFill>
              </a:rPr>
              <a:t>Limited </a:t>
            </a:r>
            <a:r>
              <a:rPr lang="hu-HU" b="1" dirty="0" err="1" smtClean="0">
                <a:solidFill>
                  <a:schemeClr val="bg1"/>
                </a:solidFill>
              </a:rPr>
              <a:t>integration</a:t>
            </a:r>
            <a:r>
              <a:rPr lang="hu-HU" b="1" dirty="0" smtClean="0">
                <a:solidFill>
                  <a:schemeClr val="bg1"/>
                </a:solidFill>
              </a:rPr>
              <a:t> and </a:t>
            </a:r>
            <a:r>
              <a:rPr lang="hu-HU" b="1" dirty="0" err="1" smtClean="0">
                <a:solidFill>
                  <a:schemeClr val="bg1"/>
                </a:solidFill>
              </a:rPr>
              <a:t>interoperability</a:t>
            </a:r>
            <a:r>
              <a:rPr lang="hu-HU" b="1" dirty="0" smtClean="0">
                <a:solidFill>
                  <a:schemeClr val="bg1"/>
                </a:solidFill>
              </a:rPr>
              <a:t> </a:t>
            </a:r>
            <a:endParaRPr lang="hu-HU" b="1" dirty="0" smtClean="0">
              <a:solidFill>
                <a:schemeClr val="bg1"/>
              </a:solidFill>
            </a:endParaRPr>
          </a:p>
        </p:txBody>
      </p:sp>
      <p:pic>
        <p:nvPicPr>
          <p:cNvPr id="10" name="Picture 11"/>
          <p:cNvPicPr>
            <a:picLocks noChangeAspect="1"/>
          </p:cNvPicPr>
          <p:nvPr/>
        </p:nvPicPr>
        <p:blipFill>
          <a:blip r:embed="rId2"/>
          <a:stretch>
            <a:fillRect/>
          </a:stretch>
        </p:blipFill>
        <p:spPr>
          <a:xfrm>
            <a:off x="5898988" y="1659359"/>
            <a:ext cx="6005550" cy="42577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7418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1"/>
          <p:cNvSpPr>
            <a:spLocks noGrp="1"/>
          </p:cNvSpPr>
          <p:nvPr>
            <p:ph type="title"/>
          </p:nvPr>
        </p:nvSpPr>
        <p:spPr>
          <a:xfrm>
            <a:off x="1676400" y="10934"/>
            <a:ext cx="10515600" cy="1325563"/>
          </a:xfrm>
        </p:spPr>
        <p:txBody>
          <a:bodyPr/>
          <a:lstStyle/>
          <a:p>
            <a:pPr algn="r"/>
            <a:r>
              <a:rPr lang="hu-HU" b="1" dirty="0" err="1" smtClean="0">
                <a:solidFill>
                  <a:schemeClr val="accent5">
                    <a:lumMod val="75000"/>
                  </a:schemeClr>
                </a:solidFill>
                <a:latin typeface="Arial Black" panose="020B0A04020102020204" pitchFamily="34" charset="0"/>
              </a:rPr>
              <a:t>Policies</a:t>
            </a:r>
            <a:endParaRPr lang="hu-HU" sz="2000" b="1" dirty="0">
              <a:solidFill>
                <a:srgbClr val="C00000"/>
              </a:solidFill>
              <a:latin typeface="Arial Black" panose="020B0A04020102020204" pitchFamily="34" charset="0"/>
            </a:endParaRPr>
          </a:p>
        </p:txBody>
      </p:sp>
      <p:graphicFrame>
        <p:nvGraphicFramePr>
          <p:cNvPr id="3" name="Diagram 2"/>
          <p:cNvGraphicFramePr/>
          <p:nvPr>
            <p:extLst>
              <p:ext uri="{D42A27DB-BD31-4B8C-83A1-F6EECF244321}">
                <p14:modId xmlns:p14="http://schemas.microsoft.com/office/powerpoint/2010/main" val="2888742746"/>
              </p:ext>
            </p:extLst>
          </p:nvPr>
        </p:nvGraphicFramePr>
        <p:xfrm>
          <a:off x="1580146" y="1377392"/>
          <a:ext cx="7697537" cy="503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zövegdoboz 3"/>
          <p:cNvSpPr txBox="1"/>
          <p:nvPr/>
        </p:nvSpPr>
        <p:spPr>
          <a:xfrm>
            <a:off x="3904914" y="2780371"/>
            <a:ext cx="1315452" cy="646331"/>
          </a:xfrm>
          <a:prstGeom prst="rect">
            <a:avLst/>
          </a:prstGeom>
          <a:noFill/>
        </p:spPr>
        <p:txBody>
          <a:bodyPr wrap="square" rtlCol="0">
            <a:spAutoFit/>
          </a:bodyPr>
          <a:lstStyle/>
          <a:p>
            <a:pPr algn="ctr"/>
            <a:r>
              <a:rPr lang="hu-HU" b="1" dirty="0" smtClean="0">
                <a:solidFill>
                  <a:schemeClr val="bg1"/>
                </a:solidFill>
              </a:rPr>
              <a:t>ICAO </a:t>
            </a:r>
            <a:r>
              <a:rPr lang="hu-HU" b="1" dirty="0" err="1" smtClean="0">
                <a:solidFill>
                  <a:schemeClr val="bg1"/>
                </a:solidFill>
              </a:rPr>
              <a:t>Convention</a:t>
            </a:r>
            <a:endParaRPr lang="hu-HU" b="1" dirty="0">
              <a:solidFill>
                <a:schemeClr val="bg1"/>
              </a:solidFill>
            </a:endParaRPr>
          </a:p>
        </p:txBody>
      </p:sp>
      <p:sp>
        <p:nvSpPr>
          <p:cNvPr id="10" name="Szövegdoboz 9"/>
          <p:cNvSpPr txBox="1"/>
          <p:nvPr/>
        </p:nvSpPr>
        <p:spPr>
          <a:xfrm>
            <a:off x="3904914" y="4363316"/>
            <a:ext cx="1315452" cy="646331"/>
          </a:xfrm>
          <a:prstGeom prst="rect">
            <a:avLst/>
          </a:prstGeom>
          <a:noFill/>
        </p:spPr>
        <p:txBody>
          <a:bodyPr wrap="square" rtlCol="0">
            <a:spAutoFit/>
          </a:bodyPr>
          <a:lstStyle/>
          <a:p>
            <a:pPr algn="ctr"/>
            <a:r>
              <a:rPr lang="hu-HU" b="1" dirty="0" smtClean="0">
                <a:solidFill>
                  <a:schemeClr val="bg1"/>
                </a:solidFill>
              </a:rPr>
              <a:t>SES </a:t>
            </a:r>
            <a:r>
              <a:rPr lang="hu-HU" b="1" dirty="0" err="1" smtClean="0">
                <a:solidFill>
                  <a:schemeClr val="bg1"/>
                </a:solidFill>
              </a:rPr>
              <a:t>initiative</a:t>
            </a:r>
            <a:endParaRPr lang="hu-HU" b="1" dirty="0">
              <a:solidFill>
                <a:schemeClr val="bg1"/>
              </a:solidFill>
            </a:endParaRPr>
          </a:p>
        </p:txBody>
      </p:sp>
      <p:sp>
        <p:nvSpPr>
          <p:cNvPr id="11" name="Szövegdoboz 10"/>
          <p:cNvSpPr txBox="1"/>
          <p:nvPr/>
        </p:nvSpPr>
        <p:spPr>
          <a:xfrm>
            <a:off x="5618748" y="2902177"/>
            <a:ext cx="1315452" cy="646331"/>
          </a:xfrm>
          <a:prstGeom prst="rect">
            <a:avLst/>
          </a:prstGeom>
          <a:noFill/>
        </p:spPr>
        <p:txBody>
          <a:bodyPr wrap="square" rtlCol="0">
            <a:spAutoFit/>
          </a:bodyPr>
          <a:lstStyle/>
          <a:p>
            <a:pPr algn="ctr"/>
            <a:r>
              <a:rPr lang="hu-HU" b="1" dirty="0" smtClean="0">
                <a:solidFill>
                  <a:schemeClr val="bg1"/>
                </a:solidFill>
              </a:rPr>
              <a:t>NATO </a:t>
            </a:r>
            <a:r>
              <a:rPr lang="hu-HU" b="1" dirty="0" err="1" smtClean="0">
                <a:solidFill>
                  <a:schemeClr val="bg1"/>
                </a:solidFill>
              </a:rPr>
              <a:t>doctrines</a:t>
            </a:r>
            <a:endParaRPr lang="hu-HU" b="1" dirty="0">
              <a:solidFill>
                <a:schemeClr val="bg1"/>
              </a:solidFill>
            </a:endParaRPr>
          </a:p>
        </p:txBody>
      </p:sp>
      <p:sp>
        <p:nvSpPr>
          <p:cNvPr id="13" name="Szövegdoboz 12"/>
          <p:cNvSpPr txBox="1"/>
          <p:nvPr/>
        </p:nvSpPr>
        <p:spPr>
          <a:xfrm>
            <a:off x="146632" y="1272837"/>
            <a:ext cx="3577389" cy="1000274"/>
          </a:xfrm>
          <a:prstGeom prst="rect">
            <a:avLst/>
          </a:prstGeom>
          <a:noFill/>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n-US" dirty="0" smtClean="0"/>
              <a:t>Exclusive sovereignty in the airspace</a:t>
            </a:r>
          </a:p>
          <a:p>
            <a:pPr algn="r">
              <a:spcBef>
                <a:spcPts val="600"/>
              </a:spcBef>
            </a:pPr>
            <a:r>
              <a:rPr lang="en-US" dirty="0" smtClean="0"/>
              <a:t>Performing security, </a:t>
            </a:r>
            <a:r>
              <a:rPr lang="en-US" dirty="0" err="1" smtClean="0"/>
              <a:t>defen</a:t>
            </a:r>
            <a:r>
              <a:rPr lang="hu-HU" dirty="0" err="1" smtClean="0"/>
              <a:t>ce</a:t>
            </a:r>
            <a:r>
              <a:rPr lang="en-US" dirty="0" smtClean="0"/>
              <a:t>, law enforcement operations</a:t>
            </a:r>
            <a:endParaRPr lang="en-US" dirty="0"/>
          </a:p>
        </p:txBody>
      </p:sp>
      <p:cxnSp>
        <p:nvCxnSpPr>
          <p:cNvPr id="15" name="Egyenes összekötő 14"/>
          <p:cNvCxnSpPr>
            <a:stCxn id="13" idx="3"/>
          </p:cNvCxnSpPr>
          <p:nvPr/>
        </p:nvCxnSpPr>
        <p:spPr>
          <a:xfrm>
            <a:off x="3724021" y="1772974"/>
            <a:ext cx="377813" cy="388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zövegdoboz 21"/>
          <p:cNvSpPr txBox="1"/>
          <p:nvPr/>
        </p:nvSpPr>
        <p:spPr>
          <a:xfrm>
            <a:off x="-29355" y="5171600"/>
            <a:ext cx="3219002" cy="923330"/>
          </a:xfrm>
          <a:prstGeom prst="rect">
            <a:avLst/>
          </a:prstGeom>
          <a:noFill/>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hu-HU"/>
            </a:defPPr>
            <a:lvl1pPr algn="r"/>
          </a:lstStyle>
          <a:p>
            <a:r>
              <a:rPr lang="hu-HU" dirty="0" err="1"/>
              <a:t>Enhance</a:t>
            </a:r>
            <a:r>
              <a:rPr lang="hu-HU" dirty="0"/>
              <a:t> C/M </a:t>
            </a:r>
            <a:r>
              <a:rPr lang="hu-HU" dirty="0" err="1"/>
              <a:t>cooperation</a:t>
            </a:r>
            <a:endParaRPr lang="hu-HU" dirty="0"/>
          </a:p>
          <a:p>
            <a:r>
              <a:rPr lang="hu-HU" dirty="0"/>
              <a:t>S</a:t>
            </a:r>
            <a:r>
              <a:rPr lang="en-US" dirty="0" err="1"/>
              <a:t>afeguard</a:t>
            </a:r>
            <a:r>
              <a:rPr lang="en-US" dirty="0"/>
              <a:t> </a:t>
            </a:r>
            <a:r>
              <a:rPr lang="en-US" dirty="0"/>
              <a:t>essential security or defense policy interests</a:t>
            </a:r>
            <a:endParaRPr lang="en-US" dirty="0"/>
          </a:p>
        </p:txBody>
      </p:sp>
      <p:cxnSp>
        <p:nvCxnSpPr>
          <p:cNvPr id="23" name="Egyenes összekötő 22"/>
          <p:cNvCxnSpPr/>
          <p:nvPr/>
        </p:nvCxnSpPr>
        <p:spPr>
          <a:xfrm flipV="1">
            <a:off x="3189647" y="5348868"/>
            <a:ext cx="362445" cy="2843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Szövegdoboz 32"/>
          <p:cNvSpPr txBox="1"/>
          <p:nvPr/>
        </p:nvSpPr>
        <p:spPr>
          <a:xfrm>
            <a:off x="7862669" y="1420453"/>
            <a:ext cx="4269858" cy="1754326"/>
          </a:xfrm>
          <a:prstGeom prst="rect">
            <a:avLst/>
          </a:prstGeom>
          <a:noFill/>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hu-HU"/>
            </a:defPPr>
            <a:lvl1pPr algn="r"/>
          </a:lstStyle>
          <a:p>
            <a:pPr algn="l"/>
            <a:r>
              <a:rPr lang="hu-HU" dirty="0"/>
              <a:t>D</a:t>
            </a:r>
            <a:r>
              <a:rPr lang="en-GB" dirty="0" err="1"/>
              <a:t>eterrenc</a:t>
            </a:r>
            <a:r>
              <a:rPr lang="hu-HU" dirty="0"/>
              <a:t>e,</a:t>
            </a:r>
            <a:r>
              <a:rPr lang="en-GB" dirty="0"/>
              <a:t> </a:t>
            </a:r>
            <a:r>
              <a:rPr lang="en-GB" dirty="0"/>
              <a:t>defence </a:t>
            </a:r>
            <a:r>
              <a:rPr lang="en-GB" dirty="0" smtClean="0"/>
              <a:t>posture</a:t>
            </a:r>
            <a:r>
              <a:rPr lang="hu-HU" dirty="0" smtClean="0"/>
              <a:t>,</a:t>
            </a:r>
            <a:r>
              <a:rPr lang="en-GB" dirty="0" smtClean="0"/>
              <a:t> projecting </a:t>
            </a:r>
            <a:r>
              <a:rPr lang="en-GB" dirty="0"/>
              <a:t>stability</a:t>
            </a:r>
            <a:r>
              <a:rPr lang="hu-HU" dirty="0"/>
              <a:t> </a:t>
            </a:r>
            <a:r>
              <a:rPr lang="en-GB" dirty="0"/>
              <a:t>beyond </a:t>
            </a:r>
            <a:r>
              <a:rPr lang="en-GB" dirty="0" smtClean="0"/>
              <a:t>Alliance’s </a:t>
            </a:r>
            <a:r>
              <a:rPr lang="en-GB" dirty="0"/>
              <a:t>borders</a:t>
            </a:r>
            <a:endParaRPr lang="hu-HU" dirty="0"/>
          </a:p>
          <a:p>
            <a:pPr algn="l"/>
            <a:r>
              <a:rPr lang="hu-HU" dirty="0"/>
              <a:t>P</a:t>
            </a:r>
            <a:r>
              <a:rPr lang="en-GB" dirty="0" err="1"/>
              <a:t>eacetime</a:t>
            </a:r>
            <a:r>
              <a:rPr lang="en-GB" dirty="0"/>
              <a:t> </a:t>
            </a:r>
            <a:r>
              <a:rPr lang="en-GB" dirty="0"/>
              <a:t>missions </a:t>
            </a:r>
            <a:r>
              <a:rPr lang="hu-HU" dirty="0" smtClean="0"/>
              <a:t>&amp; </a:t>
            </a:r>
            <a:r>
              <a:rPr lang="hu-HU" dirty="0" err="1"/>
              <a:t>crisis</a:t>
            </a:r>
            <a:r>
              <a:rPr lang="hu-HU" dirty="0"/>
              <a:t> </a:t>
            </a:r>
            <a:r>
              <a:rPr lang="hu-HU" dirty="0" err="1"/>
              <a:t>response</a:t>
            </a:r>
            <a:r>
              <a:rPr lang="hu-HU" dirty="0"/>
              <a:t> </a:t>
            </a:r>
            <a:r>
              <a:rPr lang="hu-HU" dirty="0" err="1"/>
              <a:t>operations</a:t>
            </a:r>
            <a:r>
              <a:rPr lang="hu-HU" dirty="0"/>
              <a:t> </a:t>
            </a:r>
            <a:r>
              <a:rPr lang="en-GB" dirty="0"/>
              <a:t>require </a:t>
            </a:r>
            <a:r>
              <a:rPr lang="hu-HU" dirty="0" err="1"/>
              <a:t>level</a:t>
            </a:r>
            <a:r>
              <a:rPr lang="hu-HU" dirty="0"/>
              <a:t> of </a:t>
            </a:r>
            <a:r>
              <a:rPr lang="hu-HU" dirty="0" err="1"/>
              <a:t>readiness</a:t>
            </a:r>
            <a:r>
              <a:rPr lang="hu-HU" dirty="0"/>
              <a:t> </a:t>
            </a:r>
            <a:r>
              <a:rPr lang="hu-HU" dirty="0" err="1"/>
              <a:t>achieved</a:t>
            </a:r>
            <a:r>
              <a:rPr lang="hu-HU" dirty="0"/>
              <a:t> by</a:t>
            </a:r>
            <a:r>
              <a:rPr lang="en-GB" dirty="0"/>
              <a:t> exercises of </a:t>
            </a:r>
            <a:r>
              <a:rPr lang="en-GB" dirty="0"/>
              <a:t>national </a:t>
            </a:r>
            <a:r>
              <a:rPr lang="en-GB" dirty="0"/>
              <a:t>air forces</a:t>
            </a:r>
            <a:endParaRPr lang="hu-HU" dirty="0"/>
          </a:p>
          <a:p>
            <a:pPr algn="l"/>
            <a:endParaRPr lang="en-US" dirty="0"/>
          </a:p>
        </p:txBody>
      </p:sp>
      <p:cxnSp>
        <p:nvCxnSpPr>
          <p:cNvPr id="34" name="Egyenes összekötő 33"/>
          <p:cNvCxnSpPr>
            <a:stCxn id="33" idx="1"/>
          </p:cNvCxnSpPr>
          <p:nvPr/>
        </p:nvCxnSpPr>
        <p:spPr>
          <a:xfrm flipH="1">
            <a:off x="7107045" y="2297616"/>
            <a:ext cx="755624" cy="415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zövegdoboz 20"/>
          <p:cNvSpPr txBox="1"/>
          <p:nvPr/>
        </p:nvSpPr>
        <p:spPr>
          <a:xfrm>
            <a:off x="5618748" y="4402159"/>
            <a:ext cx="1315452" cy="800219"/>
          </a:xfrm>
          <a:prstGeom prst="rect">
            <a:avLst/>
          </a:prstGeom>
          <a:noFill/>
        </p:spPr>
        <p:txBody>
          <a:bodyPr wrap="square" rtlCol="0">
            <a:spAutoFit/>
          </a:bodyPr>
          <a:lstStyle/>
          <a:p>
            <a:pPr algn="ctr"/>
            <a:r>
              <a:rPr lang="hu-HU" sz="2300" b="1" dirty="0" smtClean="0">
                <a:solidFill>
                  <a:schemeClr val="bg1"/>
                </a:solidFill>
              </a:rPr>
              <a:t>National </a:t>
            </a:r>
            <a:r>
              <a:rPr lang="hu-HU" sz="2300" b="1" dirty="0" err="1" smtClean="0">
                <a:solidFill>
                  <a:schemeClr val="bg1"/>
                </a:solidFill>
              </a:rPr>
              <a:t>policies</a:t>
            </a:r>
            <a:endParaRPr lang="hu-HU" sz="2300" b="1" dirty="0">
              <a:solidFill>
                <a:schemeClr val="bg1"/>
              </a:solidFill>
            </a:endParaRPr>
          </a:p>
        </p:txBody>
      </p:sp>
      <p:sp>
        <p:nvSpPr>
          <p:cNvPr id="24" name="Szövegdoboz 23"/>
          <p:cNvSpPr txBox="1"/>
          <p:nvPr/>
        </p:nvSpPr>
        <p:spPr>
          <a:xfrm>
            <a:off x="7850261" y="5262505"/>
            <a:ext cx="4269858" cy="923330"/>
          </a:xfrm>
          <a:prstGeom prst="rect">
            <a:avLst/>
          </a:prstGeom>
          <a:noFill/>
          <a:ln>
            <a:noFill/>
          </a:ln>
          <a:effectLst>
            <a:glow rad="635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hu-HU"/>
            </a:defPPr>
            <a:lvl1pPr algn="r"/>
          </a:lstStyle>
          <a:p>
            <a:pPr algn="l"/>
            <a:r>
              <a:rPr lang="hu-HU" dirty="0"/>
              <a:t>Security, </a:t>
            </a:r>
            <a:r>
              <a:rPr lang="hu-HU" dirty="0" err="1"/>
              <a:t>Defence</a:t>
            </a:r>
            <a:r>
              <a:rPr lang="hu-HU" dirty="0"/>
              <a:t>, </a:t>
            </a:r>
            <a:r>
              <a:rPr lang="hu-HU" dirty="0" err="1"/>
              <a:t>Disaster</a:t>
            </a:r>
            <a:r>
              <a:rPr lang="hu-HU" dirty="0"/>
              <a:t> Management and Law </a:t>
            </a:r>
            <a:r>
              <a:rPr lang="hu-HU" dirty="0" err="1"/>
              <a:t>Enforcement</a:t>
            </a:r>
            <a:r>
              <a:rPr lang="hu-HU" dirty="0"/>
              <a:t> </a:t>
            </a:r>
            <a:r>
              <a:rPr lang="hu-HU" dirty="0" err="1"/>
              <a:t>obligations</a:t>
            </a:r>
            <a:r>
              <a:rPr lang="hu-HU" dirty="0"/>
              <a:t> (Air </a:t>
            </a:r>
            <a:r>
              <a:rPr lang="hu-HU" dirty="0" err="1"/>
              <a:t>Policing</a:t>
            </a:r>
            <a:r>
              <a:rPr lang="hu-HU" dirty="0"/>
              <a:t>, Airspace Control, </a:t>
            </a:r>
            <a:r>
              <a:rPr lang="hu-HU" dirty="0" smtClean="0"/>
              <a:t>Air </a:t>
            </a:r>
            <a:r>
              <a:rPr lang="hu-HU" dirty="0" err="1"/>
              <a:t>Defence</a:t>
            </a:r>
            <a:r>
              <a:rPr lang="hu-HU" dirty="0"/>
              <a:t>)</a:t>
            </a:r>
          </a:p>
        </p:txBody>
      </p:sp>
      <p:cxnSp>
        <p:nvCxnSpPr>
          <p:cNvPr id="25" name="Egyenes összekötő 24"/>
          <p:cNvCxnSpPr/>
          <p:nvPr/>
        </p:nvCxnSpPr>
        <p:spPr>
          <a:xfrm flipH="1" flipV="1">
            <a:off x="7188821" y="5189034"/>
            <a:ext cx="661440" cy="444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021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609"/>
            <a:ext cx="10515600" cy="1325563"/>
          </a:xfrm>
        </p:spPr>
        <p:txBody>
          <a:bodyPr vert="horz" lIns="91440" tIns="45720" rIns="91440" bIns="45720" rtlCol="0" anchor="ctr">
            <a:normAutofit/>
          </a:bodyPr>
          <a:lstStyle/>
          <a:p>
            <a:pPr algn="r"/>
            <a:r>
              <a:rPr lang="hu-HU" b="1" dirty="0" smtClean="0">
                <a:solidFill>
                  <a:schemeClr val="accent5">
                    <a:lumMod val="75000"/>
                  </a:schemeClr>
                </a:solidFill>
                <a:latin typeface="Arial Black" panose="020B0A04020102020204" pitchFamily="34" charset="0"/>
              </a:rPr>
              <a:t>SES </a:t>
            </a:r>
            <a:r>
              <a:rPr lang="hu-HU" b="1" dirty="0" err="1" smtClean="0">
                <a:solidFill>
                  <a:schemeClr val="accent5">
                    <a:lumMod val="75000"/>
                  </a:schemeClr>
                </a:solidFill>
                <a:latin typeface="Arial Black" panose="020B0A04020102020204" pitchFamily="34" charset="0"/>
              </a:rPr>
              <a:t>principles</a:t>
            </a:r>
            <a:endParaRPr lang="en-GB" b="1" dirty="0">
              <a:solidFill>
                <a:schemeClr val="accent5">
                  <a:lumMod val="75000"/>
                </a:schemeClr>
              </a:solidFill>
              <a:latin typeface="Arial Black" panose="020B0A04020102020204" pitchFamily="34" charset="0"/>
            </a:endParaRPr>
          </a:p>
        </p:txBody>
      </p:sp>
      <p:sp>
        <p:nvSpPr>
          <p:cNvPr id="60" name="Lekerekített téglalap 6"/>
          <p:cNvSpPr/>
          <p:nvPr/>
        </p:nvSpPr>
        <p:spPr>
          <a:xfrm>
            <a:off x="6423797" y="5223159"/>
            <a:ext cx="5293093" cy="717671"/>
          </a:xfrm>
          <a:prstGeom prst="round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a:solidFill>
                  <a:prstClr val="white"/>
                </a:solidFill>
                <a:latin typeface="Arial" panose="020B0604020202020204" pitchFamily="34" charset="0"/>
                <a:cs typeface="Arial" panose="020B0604020202020204" pitchFamily="34" charset="0"/>
              </a:rPr>
              <a:t>Civil-Military coordination is a SES essential requirement</a:t>
            </a:r>
            <a:endParaRPr lang="hu-HU" sz="2000" b="1" dirty="0">
              <a:solidFill>
                <a:prstClr val="white"/>
              </a:solidFill>
              <a:latin typeface="Arial" panose="020B0604020202020204" pitchFamily="34" charset="0"/>
              <a:cs typeface="Arial" panose="020B0604020202020204" pitchFamily="34" charset="0"/>
            </a:endParaRPr>
          </a:p>
        </p:txBody>
      </p:sp>
      <p:sp>
        <p:nvSpPr>
          <p:cNvPr id="64" name="Lekerekített téglalap 6"/>
          <p:cNvSpPr/>
          <p:nvPr/>
        </p:nvSpPr>
        <p:spPr>
          <a:xfrm>
            <a:off x="1497864" y="988769"/>
            <a:ext cx="3464292" cy="582370"/>
          </a:xfrm>
          <a:prstGeom prst="roundRect">
            <a:avLst/>
          </a:prstGeom>
          <a:solidFill>
            <a:srgbClr val="33CC3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GB" sz="2400" dirty="0" smtClean="0">
                <a:solidFill>
                  <a:prstClr val="white"/>
                </a:solidFill>
                <a:latin typeface="Arial" panose="020B0604020202020204" pitchFamily="34" charset="0"/>
                <a:cs typeface="Arial" panose="020B0604020202020204" pitchFamily="34" charset="0"/>
              </a:rPr>
              <a:t>Single European </a:t>
            </a:r>
            <a:r>
              <a:rPr lang="en-GB" sz="2400" dirty="0">
                <a:solidFill>
                  <a:prstClr val="white"/>
                </a:solidFill>
                <a:latin typeface="Arial" panose="020B0604020202020204" pitchFamily="34" charset="0"/>
                <a:cs typeface="Arial" panose="020B0604020202020204" pitchFamily="34" charset="0"/>
              </a:rPr>
              <a:t>Sky</a:t>
            </a:r>
          </a:p>
        </p:txBody>
      </p:sp>
      <p:sp>
        <p:nvSpPr>
          <p:cNvPr id="65" name="Lekerekített téglalap 6"/>
          <p:cNvSpPr/>
          <p:nvPr/>
        </p:nvSpPr>
        <p:spPr>
          <a:xfrm>
            <a:off x="6423798" y="1512353"/>
            <a:ext cx="5293093" cy="775705"/>
          </a:xfrm>
          <a:prstGeom prst="round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Common declaration on military issues related to SES in EC 549/2004</a:t>
            </a:r>
            <a:endParaRPr kumimoji="0" lang="hu-HU" sz="20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66" name="Lekerekített téglalap 6"/>
          <p:cNvSpPr/>
          <p:nvPr/>
        </p:nvSpPr>
        <p:spPr>
          <a:xfrm>
            <a:off x="6423798" y="4299152"/>
            <a:ext cx="5293093" cy="726402"/>
          </a:xfrm>
          <a:prstGeom prst="round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a:solidFill>
                  <a:prstClr val="white"/>
                </a:solidFill>
                <a:latin typeface="Arial" panose="020B0604020202020204" pitchFamily="34" charset="0"/>
                <a:cs typeface="Arial" panose="020B0604020202020204" pitchFamily="34" charset="0"/>
              </a:rPr>
              <a:t>Safeguards to Military training and operations included in multiple IRs</a:t>
            </a:r>
            <a:endParaRPr lang="hu-HU" sz="2000" b="1" dirty="0">
              <a:solidFill>
                <a:prstClr val="white"/>
              </a:solidFill>
              <a:latin typeface="Arial" panose="020B0604020202020204" pitchFamily="34" charset="0"/>
              <a:cs typeface="Arial" panose="020B0604020202020204" pitchFamily="34" charset="0"/>
            </a:endParaRPr>
          </a:p>
        </p:txBody>
      </p:sp>
      <p:sp>
        <p:nvSpPr>
          <p:cNvPr id="67" name="Lekerekített téglalap 6"/>
          <p:cNvSpPr/>
          <p:nvPr/>
        </p:nvSpPr>
        <p:spPr>
          <a:xfrm>
            <a:off x="6423798" y="3441510"/>
            <a:ext cx="5293093" cy="660037"/>
          </a:xfrm>
          <a:prstGeom prst="round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a:solidFill>
                  <a:prstClr val="white"/>
                </a:solidFill>
                <a:latin typeface="Arial" panose="020B0604020202020204" pitchFamily="34" charset="0"/>
                <a:cs typeface="Arial" panose="020B0604020202020204" pitchFamily="34" charset="0"/>
              </a:rPr>
              <a:t>Military involved from outset in SES/SESAR</a:t>
            </a:r>
            <a:endParaRPr lang="hu-HU" sz="2000" b="1" dirty="0">
              <a:solidFill>
                <a:prstClr val="white"/>
              </a:solidFill>
              <a:latin typeface="Arial" panose="020B0604020202020204" pitchFamily="34" charset="0"/>
              <a:cs typeface="Arial" panose="020B0604020202020204" pitchFamily="34" charset="0"/>
            </a:endParaRPr>
          </a:p>
        </p:txBody>
      </p:sp>
      <p:pic>
        <p:nvPicPr>
          <p:cNvPr id="68" name="Picture 67"/>
          <p:cNvPicPr>
            <a:picLocks noChangeAspect="1"/>
          </p:cNvPicPr>
          <p:nvPr/>
        </p:nvPicPr>
        <p:blipFill>
          <a:blip r:embed="rId2"/>
          <a:stretch>
            <a:fillRect/>
          </a:stretch>
        </p:blipFill>
        <p:spPr>
          <a:xfrm>
            <a:off x="467557" y="1658816"/>
            <a:ext cx="5336516" cy="5017192"/>
          </a:xfrm>
          <a:prstGeom prst="rect">
            <a:avLst/>
          </a:prstGeom>
        </p:spPr>
      </p:pic>
      <p:sp>
        <p:nvSpPr>
          <p:cNvPr id="9" name="Lekerekített téglalap 6"/>
          <p:cNvSpPr/>
          <p:nvPr/>
        </p:nvSpPr>
        <p:spPr>
          <a:xfrm>
            <a:off x="6423798" y="2505948"/>
            <a:ext cx="5293093" cy="717671"/>
          </a:xfrm>
          <a:prstGeom prst="roundRect">
            <a:avLst/>
          </a:prstGeom>
          <a:solidFill>
            <a:schemeClr val="accent1">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a:solidFill>
                  <a:prstClr val="white"/>
                </a:solidFill>
                <a:latin typeface="Arial" panose="020B0604020202020204" pitchFamily="34" charset="0"/>
                <a:cs typeface="Arial" panose="020B0604020202020204" pitchFamily="34" charset="0"/>
              </a:rPr>
              <a:t>SES does not apply to the military</a:t>
            </a:r>
            <a:endParaRPr lang="hu-HU" sz="20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324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8953"/>
            <a:ext cx="10515600" cy="1325563"/>
          </a:xfrm>
        </p:spPr>
        <p:txBody>
          <a:bodyPr vert="horz" lIns="91440" tIns="45720" rIns="91440" bIns="45720" rtlCol="0" anchor="ctr">
            <a:normAutofit/>
          </a:bodyPr>
          <a:lstStyle/>
          <a:p>
            <a:pPr algn="r"/>
            <a:r>
              <a:rPr lang="en-GB" b="1" dirty="0">
                <a:solidFill>
                  <a:schemeClr val="accent5">
                    <a:lumMod val="75000"/>
                  </a:schemeClr>
                </a:solidFill>
                <a:latin typeface="Arial Black" panose="020B0A04020102020204" pitchFamily="34" charset="0"/>
              </a:rPr>
              <a:t>Airspace </a:t>
            </a:r>
            <a:r>
              <a:rPr lang="hu-HU" b="1" dirty="0" smtClean="0">
                <a:solidFill>
                  <a:schemeClr val="accent5">
                    <a:lumMod val="75000"/>
                  </a:schemeClr>
                </a:solidFill>
                <a:latin typeface="Arial Black" panose="020B0A04020102020204" pitchFamily="34" charset="0"/>
              </a:rPr>
              <a:t>-</a:t>
            </a:r>
            <a:r>
              <a:rPr lang="en-GB" b="1" dirty="0" smtClean="0">
                <a:solidFill>
                  <a:schemeClr val="accent5">
                    <a:lumMod val="75000"/>
                  </a:schemeClr>
                </a:solidFill>
                <a:latin typeface="Arial Black" panose="020B0A04020102020204" pitchFamily="34" charset="0"/>
              </a:rPr>
              <a:t> </a:t>
            </a:r>
            <a:r>
              <a:rPr lang="en-GB" b="1" dirty="0">
                <a:solidFill>
                  <a:schemeClr val="accent5">
                    <a:lumMod val="75000"/>
                  </a:schemeClr>
                </a:solidFill>
                <a:latin typeface="Arial Black" panose="020B0A04020102020204" pitchFamily="34" charset="0"/>
              </a:rPr>
              <a:t>scarce resource</a:t>
            </a:r>
            <a:endParaRPr lang="en-GB" b="1" dirty="0">
              <a:solidFill>
                <a:schemeClr val="accent5">
                  <a:lumMod val="75000"/>
                </a:schemeClr>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6007629" y="2619547"/>
            <a:ext cx="3999969" cy="288998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9598469" y="4858668"/>
            <a:ext cx="1860513" cy="891581"/>
          </a:xfrm>
          <a:prstGeom prst="rect">
            <a:avLst/>
          </a:prstGeom>
        </p:spPr>
      </p:pic>
      <p:sp>
        <p:nvSpPr>
          <p:cNvPr id="8" name="Lekerekített téglalap 7"/>
          <p:cNvSpPr/>
          <p:nvPr/>
        </p:nvSpPr>
        <p:spPr>
          <a:xfrm>
            <a:off x="123825" y="5813796"/>
            <a:ext cx="11944350" cy="8617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GB" sz="2200" dirty="0">
                <a:solidFill>
                  <a:schemeClr val="bg1"/>
                </a:solidFill>
                <a:latin typeface="Arial" charset="0"/>
                <a:ea typeface="ＭＳ Ｐゴシック" panose="020B0600070205080204" pitchFamily="34" charset="-128"/>
              </a:rPr>
              <a:t>Airspace </a:t>
            </a:r>
            <a:r>
              <a:rPr lang="en-GB" altLang="en-US" sz="2200" dirty="0" smtClean="0">
                <a:solidFill>
                  <a:schemeClr val="bg1"/>
                </a:solidFill>
                <a:latin typeface="Arial" charset="0"/>
                <a:ea typeface="ＭＳ Ｐゴシック" panose="020B0600070205080204" pitchFamily="34" charset="-128"/>
              </a:rPr>
              <a:t>is a </a:t>
            </a:r>
            <a:r>
              <a:rPr lang="en-GB" altLang="en-US" sz="2200" dirty="0">
                <a:solidFill>
                  <a:schemeClr val="bg1"/>
                </a:solidFill>
                <a:latin typeface="Arial" charset="0"/>
                <a:ea typeface="ＭＳ Ｐゴシック" panose="020B0600070205080204" pitchFamily="34" charset="-128"/>
              </a:rPr>
              <a:t>common, but limited resource in which civil and military </a:t>
            </a:r>
            <a:r>
              <a:rPr lang="en-GB" altLang="en-US" sz="2200" dirty="0" smtClean="0">
                <a:solidFill>
                  <a:schemeClr val="bg1"/>
                </a:solidFill>
                <a:latin typeface="Arial" charset="0"/>
                <a:ea typeface="ＭＳ Ｐゴシック" panose="020B0600070205080204" pitchFamily="34" charset="-128"/>
              </a:rPr>
              <a:t>activities </a:t>
            </a:r>
            <a:r>
              <a:rPr lang="en-GB" altLang="en-US" sz="2200" dirty="0">
                <a:solidFill>
                  <a:schemeClr val="bg1"/>
                </a:solidFill>
                <a:latin typeface="Arial" charset="0"/>
                <a:ea typeface="ＭＳ Ｐゴシック" panose="020B0600070205080204" pitchFamily="34" charset="-128"/>
              </a:rPr>
              <a:t>must be accommodated </a:t>
            </a:r>
            <a:r>
              <a:rPr lang="en-GB" altLang="en-US" sz="2200" dirty="0" smtClean="0">
                <a:solidFill>
                  <a:schemeClr val="bg1"/>
                </a:solidFill>
                <a:latin typeface="Arial" charset="0"/>
                <a:ea typeface="ＭＳ Ｐゴシック" panose="020B0600070205080204" pitchFamily="34" charset="-128"/>
              </a:rPr>
              <a:t>by balancing </a:t>
            </a:r>
            <a:r>
              <a:rPr lang="en-GB" sz="2200" dirty="0" smtClean="0">
                <a:solidFill>
                  <a:schemeClr val="bg1"/>
                </a:solidFill>
                <a:latin typeface="Arial" charset="0"/>
                <a:ea typeface="ＭＳ Ｐゴシック" panose="020B0600070205080204" pitchFamily="34" charset="-128"/>
              </a:rPr>
              <a:t>ATM performance needs with </a:t>
            </a:r>
            <a:r>
              <a:rPr lang="en-GB" sz="2200" dirty="0">
                <a:solidFill>
                  <a:schemeClr val="bg1"/>
                </a:solidFill>
                <a:latin typeface="Arial" charset="0"/>
                <a:ea typeface="ＭＳ Ｐゴシック" panose="020B0600070205080204" pitchFamily="34" charset="-128"/>
              </a:rPr>
              <a:t>security &amp; defence requirements </a:t>
            </a:r>
          </a:p>
        </p:txBody>
      </p:sp>
      <p:pic>
        <p:nvPicPr>
          <p:cNvPr id="10" name="Picture 3"/>
          <p:cNvPicPr>
            <a:picLocks noChangeAspect="1"/>
          </p:cNvPicPr>
          <p:nvPr/>
        </p:nvPicPr>
        <p:blipFill>
          <a:blip r:embed="rId4"/>
          <a:stretch>
            <a:fillRect/>
          </a:stretch>
        </p:blipFill>
        <p:spPr>
          <a:xfrm>
            <a:off x="9191320" y="1432732"/>
            <a:ext cx="2674810" cy="2051741"/>
          </a:xfrm>
          <a:prstGeom prst="rect">
            <a:avLst/>
          </a:prstGeom>
          <a:ln>
            <a:noFill/>
          </a:ln>
          <a:effectLst>
            <a:outerShdw blurRad="292100" dist="139700" dir="2700000" algn="tl" rotWithShape="0">
              <a:srgbClr val="333333">
                <a:alpha val="65000"/>
              </a:srgbClr>
            </a:outerShdw>
          </a:effectLst>
        </p:spPr>
      </p:pic>
      <p:pic>
        <p:nvPicPr>
          <p:cNvPr id="3" name="Kép 2"/>
          <p:cNvPicPr>
            <a:picLocks noChangeAspect="1"/>
          </p:cNvPicPr>
          <p:nvPr/>
        </p:nvPicPr>
        <p:blipFill>
          <a:blip r:embed="rId5"/>
          <a:stretch>
            <a:fillRect/>
          </a:stretch>
        </p:blipFill>
        <p:spPr>
          <a:xfrm>
            <a:off x="-142223" y="756217"/>
            <a:ext cx="6573187" cy="5606202"/>
          </a:xfrm>
          <a:prstGeom prst="rect">
            <a:avLst/>
          </a:prstGeom>
        </p:spPr>
      </p:pic>
      <p:pic>
        <p:nvPicPr>
          <p:cNvPr id="7" name="Picture 6"/>
          <p:cNvPicPr>
            <a:picLocks noChangeAspect="1"/>
          </p:cNvPicPr>
          <p:nvPr/>
        </p:nvPicPr>
        <p:blipFill>
          <a:blip r:embed="rId6"/>
          <a:stretch>
            <a:fillRect/>
          </a:stretch>
        </p:blipFill>
        <p:spPr>
          <a:xfrm>
            <a:off x="243396" y="1153378"/>
            <a:ext cx="403864" cy="406504"/>
          </a:xfrm>
          <a:prstGeom prst="rect">
            <a:avLst/>
          </a:prstGeom>
        </p:spPr>
      </p:pic>
    </p:spTree>
    <p:extLst>
      <p:ext uri="{BB962C8B-B14F-4D97-AF65-F5344CB8AC3E}">
        <p14:creationId xmlns:p14="http://schemas.microsoft.com/office/powerpoint/2010/main" val="961321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a:grpSpLocks/>
          </p:cNvGrpSpPr>
          <p:nvPr/>
        </p:nvGrpSpPr>
        <p:grpSpPr bwMode="auto">
          <a:xfrm>
            <a:off x="169699" y="1087232"/>
            <a:ext cx="5734474" cy="4366866"/>
            <a:chOff x="385" y="2024"/>
            <a:chExt cx="3447" cy="3367"/>
          </a:xfrm>
        </p:grpSpPr>
        <p:pic>
          <p:nvPicPr>
            <p:cNvPr id="10"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 y="2024"/>
              <a:ext cx="3138" cy="1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5"/>
            <p:cNvSpPr txBox="1">
              <a:spLocks noChangeArrowheads="1"/>
            </p:cNvSpPr>
            <p:nvPr/>
          </p:nvSpPr>
          <p:spPr bwMode="auto">
            <a:xfrm>
              <a:off x="625" y="4135"/>
              <a:ext cx="3207" cy="1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marL="361950" lvl="1" indent="0">
                <a:defRPr/>
              </a:pPr>
              <a:r>
                <a:rPr lang="en-US" altLang="en-US" sz="2000" dirty="0" smtClean="0">
                  <a:solidFill>
                    <a:schemeClr val="bg1"/>
                  </a:solidFill>
                  <a:latin typeface="Arial" panose="020B0604020202020204" pitchFamily="34" charset="0"/>
                  <a:cs typeface="Arial" panose="020B0604020202020204" pitchFamily="34" charset="0"/>
                </a:rPr>
                <a:t>Maintain </a:t>
              </a:r>
              <a:r>
                <a:rPr lang="en-US" altLang="en-US" sz="2000" dirty="0">
                  <a:solidFill>
                    <a:schemeClr val="bg1"/>
                  </a:solidFill>
                  <a:latin typeface="Arial" panose="020B0604020202020204" pitchFamily="34" charset="0"/>
                  <a:cs typeface="Arial" panose="020B0604020202020204" pitchFamily="34" charset="0"/>
                </a:rPr>
                <a:t>readiness &amp; </a:t>
              </a:r>
              <a:r>
                <a:rPr lang="en-US" altLang="en-US" sz="2000" dirty="0" smtClean="0">
                  <a:solidFill>
                    <a:schemeClr val="bg1"/>
                  </a:solidFill>
                  <a:latin typeface="Arial" panose="020B0604020202020204" pitchFamily="34" charset="0"/>
                  <a:cs typeface="Arial" panose="020B0604020202020204" pitchFamily="34" charset="0"/>
                </a:rPr>
                <a:t>capabilities </a:t>
              </a:r>
              <a:r>
                <a:rPr lang="en-US" altLang="en-US" sz="2000" dirty="0" smtClean="0">
                  <a:solidFill>
                    <a:schemeClr val="bg1"/>
                  </a:solidFill>
                  <a:latin typeface="Arial" panose="020B0604020202020204" pitchFamily="34" charset="0"/>
                  <a:cs typeface="Arial" panose="020B0604020202020204" pitchFamily="34" charset="0"/>
                </a:rPr>
                <a:t>for</a:t>
              </a:r>
              <a:endParaRPr lang="en-US" altLang="en-US" sz="2000" dirty="0" smtClean="0">
                <a:solidFill>
                  <a:schemeClr val="bg1"/>
                </a:solidFill>
                <a:latin typeface="Arial" panose="020B0604020202020204" pitchFamily="34" charset="0"/>
                <a:cs typeface="Arial" panose="020B0604020202020204" pitchFamily="34" charset="0"/>
              </a:endParaRPr>
            </a:p>
            <a:p>
              <a:pPr marL="809625" lvl="2" indent="-180975">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F</a:t>
              </a:r>
              <a:r>
                <a:rPr lang="en-US" altLang="en-US" sz="2000" dirty="0" smtClean="0">
                  <a:solidFill>
                    <a:schemeClr val="bg1"/>
                  </a:solidFill>
                  <a:latin typeface="Arial" panose="020B0604020202020204" pitchFamily="34" charset="0"/>
                  <a:cs typeface="Arial" panose="020B0604020202020204" pitchFamily="34" charset="0"/>
                </a:rPr>
                <a:t>ight (Deterrence &amp; </a:t>
              </a:r>
              <a:r>
                <a:rPr lang="en-US" altLang="en-US" sz="2000" dirty="0" err="1" smtClean="0">
                  <a:solidFill>
                    <a:schemeClr val="bg1"/>
                  </a:solidFill>
                  <a:latin typeface="Arial" panose="020B0604020202020204" pitchFamily="34" charset="0"/>
                  <a:cs typeface="Arial" panose="020B0604020202020204" pitchFamily="34" charset="0"/>
                </a:rPr>
                <a:t>Defen</a:t>
              </a:r>
              <a:r>
                <a:rPr lang="hu-HU" altLang="en-US" sz="2000" dirty="0" smtClean="0">
                  <a:solidFill>
                    <a:schemeClr val="bg1"/>
                  </a:solidFill>
                  <a:latin typeface="Arial" panose="020B0604020202020204" pitchFamily="34" charset="0"/>
                  <a:cs typeface="Arial" panose="020B0604020202020204" pitchFamily="34" charset="0"/>
                </a:rPr>
                <a:t>s</a:t>
              </a:r>
              <a:r>
                <a:rPr lang="en-US" altLang="en-US" sz="2000" dirty="0" smtClean="0">
                  <a:solidFill>
                    <a:schemeClr val="bg1"/>
                  </a:solidFill>
                  <a:latin typeface="Arial" panose="020B0604020202020204" pitchFamily="34" charset="0"/>
                  <a:cs typeface="Arial" panose="020B0604020202020204" pitchFamily="34" charset="0"/>
                </a:rPr>
                <a:t>e</a:t>
              </a:r>
              <a:r>
                <a:rPr lang="en-US" altLang="en-US" sz="2000" dirty="0">
                  <a:solidFill>
                    <a:schemeClr val="bg1"/>
                  </a:solidFill>
                  <a:latin typeface="Arial" panose="020B0604020202020204" pitchFamily="34" charset="0"/>
                  <a:cs typeface="Arial" panose="020B0604020202020204" pitchFamily="34" charset="0"/>
                </a:rPr>
                <a:t>)</a:t>
              </a:r>
            </a:p>
            <a:p>
              <a:pPr marL="809625" lvl="2" indent="-180975">
                <a:buFont typeface="Arial" panose="020B0604020202020204" pitchFamily="34" charset="0"/>
                <a:buChar char="•"/>
                <a:defRPr/>
              </a:pPr>
              <a:r>
                <a:rPr lang="en-GB" altLang="en-US" sz="2000" dirty="0" smtClean="0">
                  <a:solidFill>
                    <a:schemeClr val="bg1"/>
                  </a:solidFill>
                  <a:latin typeface="Arial" panose="020B0604020202020204" pitchFamily="34" charset="0"/>
                  <a:cs typeface="Arial" panose="020B0604020202020204" pitchFamily="34" charset="0"/>
                </a:rPr>
                <a:t>(Inter)National Airspace Security</a:t>
              </a:r>
            </a:p>
            <a:p>
              <a:pPr marL="809625" lvl="2" indent="-180975">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I</a:t>
              </a:r>
              <a:r>
                <a:rPr lang="en-US" altLang="en-US" sz="2000" dirty="0" smtClean="0">
                  <a:solidFill>
                    <a:schemeClr val="bg1"/>
                  </a:solidFill>
                  <a:latin typeface="Arial" panose="020B0604020202020204" pitchFamily="34" charset="0"/>
                  <a:cs typeface="Arial" panose="020B0604020202020204" pitchFamily="34" charset="0"/>
                </a:rPr>
                <a:t>nternational </a:t>
              </a:r>
              <a:r>
                <a:rPr lang="en-US" altLang="en-US" sz="2000" dirty="0">
                  <a:solidFill>
                    <a:schemeClr val="bg1"/>
                  </a:solidFill>
                  <a:latin typeface="Arial" panose="020B0604020202020204" pitchFamily="34" charset="0"/>
                  <a:cs typeface="Arial" panose="020B0604020202020204" pitchFamily="34" charset="0"/>
                </a:rPr>
                <a:t>commitments</a:t>
              </a:r>
            </a:p>
            <a:p>
              <a:pPr marL="809625" lvl="2" indent="-180975">
                <a:buFont typeface="Arial" panose="020B0604020202020204" pitchFamily="34" charset="0"/>
                <a:buChar char="•"/>
                <a:defRPr/>
              </a:pPr>
              <a:r>
                <a:rPr lang="en-GB" altLang="en-US" sz="2000" dirty="0" smtClean="0">
                  <a:solidFill>
                    <a:schemeClr val="bg1"/>
                  </a:solidFill>
                  <a:latin typeface="Arial" panose="020B0604020202020204" pitchFamily="34" charset="0"/>
                  <a:cs typeface="Arial" panose="020B0604020202020204" pitchFamily="34" charset="0"/>
                </a:rPr>
                <a:t>Crisis Management &amp; </a:t>
              </a:r>
              <a:r>
                <a:rPr lang="en-GB" altLang="en-US" sz="2000" dirty="0" smtClean="0">
                  <a:solidFill>
                    <a:schemeClr val="bg1"/>
                  </a:solidFill>
                  <a:latin typeface="Arial" panose="020B0604020202020204" pitchFamily="34" charset="0"/>
                  <a:cs typeface="Arial" panose="020B0604020202020204" pitchFamily="34" charset="0"/>
                </a:rPr>
                <a:t>operations</a:t>
              </a:r>
              <a:endParaRPr lang="en-GB" altLang="en-US" sz="2000" dirty="0" smtClean="0">
                <a:solidFill>
                  <a:schemeClr val="accent2"/>
                </a:solidFill>
                <a:latin typeface="Arial" panose="020B0604020202020204" pitchFamily="34" charset="0"/>
                <a:cs typeface="Arial" panose="020B0604020202020204" pitchFamily="34" charset="0"/>
              </a:endParaRPr>
            </a:p>
          </p:txBody>
        </p:sp>
      </p:grpSp>
      <p:pic>
        <p:nvPicPr>
          <p:cNvPr id="19"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466" y="3992137"/>
            <a:ext cx="4970884" cy="2304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77354" y="145594"/>
            <a:ext cx="5814646" cy="597556"/>
          </a:xfrm>
        </p:spPr>
        <p:txBody>
          <a:bodyPr vert="horz" lIns="91440" tIns="45720" rIns="91440" bIns="45720" rtlCol="0" anchor="ctr">
            <a:noAutofit/>
          </a:bodyPr>
          <a:lstStyle/>
          <a:p>
            <a:pPr algn="r"/>
            <a:r>
              <a:rPr lang="en-GB" b="1" dirty="0" smtClean="0">
                <a:solidFill>
                  <a:schemeClr val="accent5">
                    <a:lumMod val="75000"/>
                  </a:schemeClr>
                </a:solidFill>
                <a:latin typeface="Arial Black" panose="020B0A04020102020204" pitchFamily="34" charset="0"/>
              </a:rPr>
              <a:t>Military</a:t>
            </a:r>
            <a:r>
              <a:rPr lang="hu-HU" b="1" dirty="0" smtClean="0">
                <a:solidFill>
                  <a:schemeClr val="accent5">
                    <a:lumMod val="75000"/>
                  </a:schemeClr>
                </a:solidFill>
                <a:latin typeface="Arial Black" panose="020B0A04020102020204" pitchFamily="34" charset="0"/>
              </a:rPr>
              <a:t> Air </a:t>
            </a:r>
            <a:r>
              <a:rPr lang="hu-HU" b="1" dirty="0" err="1" smtClean="0">
                <a:solidFill>
                  <a:schemeClr val="accent5">
                    <a:lumMod val="75000"/>
                  </a:schemeClr>
                </a:solidFill>
                <a:latin typeface="Arial Black" panose="020B0A04020102020204" pitchFamily="34" charset="0"/>
              </a:rPr>
              <a:t>Power</a:t>
            </a:r>
            <a:endParaRPr lang="en-GB" b="1" dirty="0">
              <a:solidFill>
                <a:schemeClr val="accent5">
                  <a:lumMod val="75000"/>
                </a:schemeClr>
              </a:solidFill>
              <a:latin typeface="Arial Black" panose="020B0A04020102020204" pitchFamily="34" charset="0"/>
            </a:endParaRPr>
          </a:p>
        </p:txBody>
      </p:sp>
      <p:sp>
        <p:nvSpPr>
          <p:cNvPr id="3" name="Rectangle 2"/>
          <p:cNvSpPr>
            <a:spLocks noChangeArrowheads="1"/>
          </p:cNvSpPr>
          <p:nvPr/>
        </p:nvSpPr>
        <p:spPr bwMode="auto">
          <a:xfrm>
            <a:off x="503022" y="606176"/>
            <a:ext cx="474974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lr>
                <a:srgbClr val="3399CC"/>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3399CC"/>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3399CC"/>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3399CC"/>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GB" altLang="en-US" b="1" dirty="0">
                <a:solidFill>
                  <a:schemeClr val="accent1">
                    <a:lumMod val="75000"/>
                  </a:schemeClr>
                </a:solidFill>
                <a:latin typeface="Arial Narrow" panose="020B0606020202030204" pitchFamily="34" charset="0"/>
              </a:rPr>
              <a:t> </a:t>
            </a:r>
            <a:r>
              <a:rPr lang="en-GB" altLang="en-US" b="1" i="1" dirty="0">
                <a:solidFill>
                  <a:schemeClr val="accent1">
                    <a:lumMod val="75000"/>
                  </a:schemeClr>
                </a:solidFill>
                <a:latin typeface="Arial Narrow" panose="020B0606020202030204" pitchFamily="34" charset="0"/>
              </a:rPr>
              <a:t>Roles and Responsibilities in European ATM</a:t>
            </a:r>
            <a:r>
              <a:rPr lang="en-GB" altLang="en-US" b="1" dirty="0">
                <a:solidFill>
                  <a:schemeClr val="accent1">
                    <a:lumMod val="75000"/>
                  </a:schemeClr>
                </a:solidFill>
              </a:rPr>
              <a:t> </a:t>
            </a:r>
            <a:r>
              <a:rPr lang="de-DE" altLang="en-US" dirty="0">
                <a:solidFill>
                  <a:schemeClr val="accent1">
                    <a:lumMod val="75000"/>
                  </a:schemeClr>
                </a:solidFill>
                <a:latin typeface="Arial Narrow" panose="020B0606020202030204" pitchFamily="34" charset="0"/>
              </a:rPr>
              <a:t> </a:t>
            </a:r>
          </a:p>
        </p:txBody>
      </p:sp>
      <p:sp>
        <p:nvSpPr>
          <p:cNvPr id="5" name="Text Box 5"/>
          <p:cNvSpPr txBox="1">
            <a:spLocks noChangeArrowheads="1"/>
          </p:cNvSpPr>
          <p:nvPr/>
        </p:nvSpPr>
        <p:spPr bwMode="auto">
          <a:xfrm>
            <a:off x="-102210" y="1160601"/>
            <a:ext cx="5437228" cy="1844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marL="457200" indent="-457200">
              <a:spcBef>
                <a:spcPct val="20000"/>
              </a:spcBef>
              <a:buClr>
                <a:srgbClr val="3399CC"/>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1074738" indent="-617538">
              <a:spcBef>
                <a:spcPct val="20000"/>
              </a:spcBef>
              <a:buClr>
                <a:srgbClr val="3399CC"/>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371600" indent="-457200">
              <a:spcBef>
                <a:spcPct val="20000"/>
              </a:spcBef>
              <a:buClr>
                <a:srgbClr val="3399CC"/>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3pPr>
            <a:lvl4pPr marL="1828800" indent="-457200">
              <a:spcBef>
                <a:spcPct val="20000"/>
              </a:spcBef>
              <a:buClr>
                <a:srgbClr val="3399CC"/>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286000" indent="-457200">
              <a:spcBef>
                <a:spcPct val="20000"/>
              </a:spcBef>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5pPr>
            <a:lvl6pPr marL="2743200" indent="-4572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6pPr>
            <a:lvl7pPr marL="3200400" indent="-4572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7pPr>
            <a:lvl8pPr marL="3657600" indent="-4572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8pPr>
            <a:lvl9pPr marL="4114800" indent="-4572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9pPr>
          </a:lstStyle>
          <a:p>
            <a:pPr marL="457200" lvl="1" indent="0" algn="ctr" eaLnBrk="1" hangingPunct="1">
              <a:spcBef>
                <a:spcPct val="0"/>
              </a:spcBef>
              <a:buClrTx/>
              <a:buNone/>
            </a:pPr>
            <a:r>
              <a:rPr lang="en-GB" altLang="en-US" sz="1900" dirty="0">
                <a:solidFill>
                  <a:schemeClr val="bg1"/>
                </a:solidFill>
                <a:cs typeface="Arial" panose="020B0604020202020204" pitchFamily="34" charset="0"/>
              </a:rPr>
              <a:t>Governmental Regulator</a:t>
            </a:r>
          </a:p>
          <a:p>
            <a:pPr marL="457200" lvl="1" indent="0" algn="ctr" eaLnBrk="1" hangingPunct="1">
              <a:spcBef>
                <a:spcPct val="0"/>
              </a:spcBef>
              <a:buClrTx/>
              <a:buNone/>
            </a:pPr>
            <a:r>
              <a:rPr lang="en-GB" altLang="en-US" sz="1900" dirty="0">
                <a:solidFill>
                  <a:schemeClr val="bg1"/>
                </a:solidFill>
                <a:cs typeface="Arial" panose="020B0604020202020204" pitchFamily="34" charset="0"/>
              </a:rPr>
              <a:t>Service Provider </a:t>
            </a:r>
            <a:r>
              <a:rPr lang="en-GB" altLang="en-US" sz="1900" dirty="0" smtClean="0">
                <a:solidFill>
                  <a:schemeClr val="bg1"/>
                </a:solidFill>
                <a:cs typeface="Arial" panose="020B0604020202020204" pitchFamily="34" charset="0"/>
              </a:rPr>
              <a:t>ATS/ATM</a:t>
            </a:r>
            <a:r>
              <a:rPr lang="hu-HU" altLang="en-US" sz="1900" dirty="0" smtClean="0">
                <a:solidFill>
                  <a:schemeClr val="bg1"/>
                </a:solidFill>
                <a:cs typeface="Arial" panose="020B0604020202020204" pitchFamily="34" charset="0"/>
              </a:rPr>
              <a:t>/CNS</a:t>
            </a:r>
            <a:endParaRPr lang="en-GB" altLang="en-US" sz="1900" dirty="0">
              <a:solidFill>
                <a:schemeClr val="bg1"/>
              </a:solidFill>
              <a:cs typeface="Arial" panose="020B0604020202020204" pitchFamily="34" charset="0"/>
            </a:endParaRPr>
          </a:p>
          <a:p>
            <a:pPr marL="457200" lvl="1" indent="0" algn="ctr" eaLnBrk="1" hangingPunct="1">
              <a:spcBef>
                <a:spcPct val="0"/>
              </a:spcBef>
              <a:buClrTx/>
              <a:buNone/>
            </a:pPr>
            <a:r>
              <a:rPr lang="en-GB" altLang="en-US" sz="1900" dirty="0">
                <a:solidFill>
                  <a:schemeClr val="bg1"/>
                </a:solidFill>
                <a:cs typeface="Arial" panose="020B0604020202020204" pitchFamily="34" charset="0"/>
              </a:rPr>
              <a:t>Military Aircraft Operator</a:t>
            </a:r>
          </a:p>
          <a:p>
            <a:pPr marL="457200" lvl="1" indent="0" algn="ctr" eaLnBrk="1" hangingPunct="1">
              <a:spcBef>
                <a:spcPct val="0"/>
              </a:spcBef>
              <a:buClrTx/>
              <a:buNone/>
            </a:pPr>
            <a:r>
              <a:rPr lang="en-GB" altLang="en-US" sz="1900" dirty="0">
                <a:solidFill>
                  <a:schemeClr val="bg1"/>
                </a:solidFill>
                <a:cs typeface="Arial" panose="020B0604020202020204" pitchFamily="34" charset="0"/>
              </a:rPr>
              <a:t>Airspace User</a:t>
            </a:r>
          </a:p>
          <a:p>
            <a:pPr marL="457200" lvl="1" indent="0" algn="ctr" eaLnBrk="1" hangingPunct="1">
              <a:spcBef>
                <a:spcPct val="0"/>
              </a:spcBef>
              <a:buClrTx/>
              <a:buNone/>
            </a:pPr>
            <a:r>
              <a:rPr lang="en-GB" altLang="en-US" sz="1900" dirty="0">
                <a:solidFill>
                  <a:schemeClr val="bg1"/>
                </a:solidFill>
                <a:cs typeface="Arial" panose="020B0604020202020204" pitchFamily="34" charset="0"/>
              </a:rPr>
              <a:t>National Air Defence Organisation </a:t>
            </a:r>
          </a:p>
          <a:p>
            <a:pPr marL="457200" lvl="1" indent="0" algn="ctr" eaLnBrk="1" hangingPunct="1">
              <a:spcBef>
                <a:spcPct val="0"/>
              </a:spcBef>
              <a:buClrTx/>
              <a:buNone/>
            </a:pPr>
            <a:r>
              <a:rPr lang="en-GB" altLang="en-US" sz="1900" dirty="0">
                <a:solidFill>
                  <a:schemeClr val="bg1"/>
                </a:solidFill>
                <a:cs typeface="Arial" panose="020B0604020202020204" pitchFamily="34" charset="0"/>
              </a:rPr>
              <a:t>Military Certification Agency</a:t>
            </a:r>
            <a:r>
              <a:rPr lang="de-DE" altLang="en-US" sz="1900" dirty="0">
                <a:solidFill>
                  <a:schemeClr val="accent2"/>
                </a:solidFill>
                <a:cs typeface="Arial" panose="020B0604020202020204" pitchFamily="34" charset="0"/>
              </a:rPr>
              <a:t> </a:t>
            </a:r>
            <a:endParaRPr lang="en-GB" altLang="en-US" sz="1900" dirty="0">
              <a:solidFill>
                <a:schemeClr val="accent2"/>
              </a:solidFill>
              <a:cs typeface="Arial" panose="020B0604020202020204" pitchFamily="34" charset="0"/>
            </a:endParaRPr>
          </a:p>
        </p:txBody>
      </p:sp>
      <p:sp>
        <p:nvSpPr>
          <p:cNvPr id="8" name="Rectangle 2"/>
          <p:cNvSpPr>
            <a:spLocks noChangeArrowheads="1"/>
          </p:cNvSpPr>
          <p:nvPr/>
        </p:nvSpPr>
        <p:spPr bwMode="auto">
          <a:xfrm>
            <a:off x="6377354" y="1519034"/>
            <a:ext cx="501991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lr>
                <a:srgbClr val="3399CC"/>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3399CC"/>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3399CC"/>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3399CC"/>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GB" altLang="en-US" b="1" i="1" dirty="0">
                <a:solidFill>
                  <a:schemeClr val="accent1">
                    <a:lumMod val="75000"/>
                  </a:schemeClr>
                </a:solidFill>
                <a:latin typeface="Arial Narrow" panose="020B0606020202030204" pitchFamily="34" charset="0"/>
              </a:rPr>
              <a:t>National and International Security and Defence</a:t>
            </a:r>
            <a:r>
              <a:rPr lang="de-DE" altLang="en-US" dirty="0">
                <a:solidFill>
                  <a:schemeClr val="accent1">
                    <a:lumMod val="75000"/>
                  </a:schemeClr>
                </a:solidFill>
                <a:latin typeface="Arial Narrow" panose="020B0606020202030204" pitchFamily="34" charset="0"/>
              </a:rPr>
              <a:t> </a:t>
            </a:r>
          </a:p>
        </p:txBody>
      </p:sp>
      <p:sp>
        <p:nvSpPr>
          <p:cNvPr id="14" name="Rectangle 2"/>
          <p:cNvSpPr>
            <a:spLocks noChangeArrowheads="1"/>
          </p:cNvSpPr>
          <p:nvPr/>
        </p:nvSpPr>
        <p:spPr bwMode="auto">
          <a:xfrm>
            <a:off x="828994" y="3462186"/>
            <a:ext cx="4262305"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spcBef>
                <a:spcPct val="20000"/>
              </a:spcBef>
              <a:buClr>
                <a:srgbClr val="3399CC"/>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3399CC"/>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3399CC"/>
              </a:buClr>
              <a:buFont typeface="Wingdings" panose="05000000000000000000" pitchFamily="2" charset="2"/>
              <a:buChar char="§"/>
              <a:defRPr sz="16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3399CC"/>
              </a:buClr>
              <a:buFont typeface="Wingdings" panose="05000000000000000000" pitchFamily="2" charset="2"/>
              <a:buChar char="§"/>
              <a:defRPr sz="14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3399CC"/>
              </a:buClr>
              <a:buFont typeface="Wingdings" panose="05000000000000000000" pitchFamily="2" charset="2"/>
              <a:buChar char="§"/>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GB" altLang="en-US" b="1" i="1" dirty="0" smtClean="0">
                <a:solidFill>
                  <a:schemeClr val="accent1">
                    <a:lumMod val="75000"/>
                  </a:schemeClr>
                </a:solidFill>
                <a:latin typeface="Arial Narrow" panose="020B0606020202030204" pitchFamily="34" charset="0"/>
              </a:rPr>
              <a:t>The biggest </a:t>
            </a:r>
            <a:r>
              <a:rPr lang="en-GB" altLang="en-US" b="1" i="1" dirty="0" smtClean="0">
                <a:solidFill>
                  <a:srgbClr val="0070C0"/>
                </a:solidFill>
                <a:latin typeface="Arial Narrow" panose="020B0606020202030204" pitchFamily="34" charset="0"/>
              </a:rPr>
              <a:t>Aircraft Operator </a:t>
            </a:r>
            <a:r>
              <a:rPr lang="en-GB" altLang="en-US" b="1" i="1" dirty="0" smtClean="0">
                <a:solidFill>
                  <a:schemeClr val="accent1">
                    <a:lumMod val="75000"/>
                  </a:schemeClr>
                </a:solidFill>
                <a:latin typeface="Arial Narrow" panose="020B0606020202030204" pitchFamily="34" charset="0"/>
              </a:rPr>
              <a:t>in Europe</a:t>
            </a:r>
            <a:endParaRPr lang="de-DE" altLang="en-US" dirty="0">
              <a:solidFill>
                <a:schemeClr val="accent1">
                  <a:lumMod val="75000"/>
                </a:schemeClr>
              </a:solidFill>
              <a:latin typeface="Arial Narrow" panose="020B0606020202030204" pitchFamily="34" charset="0"/>
            </a:endParaRPr>
          </a:p>
        </p:txBody>
      </p:sp>
      <p:pic>
        <p:nvPicPr>
          <p:cNvPr id="15" name="Picture 14"/>
          <p:cNvPicPr>
            <a:picLocks noChangeAspect="1"/>
          </p:cNvPicPr>
          <p:nvPr/>
        </p:nvPicPr>
        <p:blipFill>
          <a:blip r:embed="rId3"/>
          <a:stretch>
            <a:fillRect/>
          </a:stretch>
        </p:blipFill>
        <p:spPr>
          <a:xfrm>
            <a:off x="3858681" y="4564622"/>
            <a:ext cx="1293649" cy="1310788"/>
          </a:xfrm>
          <a:prstGeom prst="rect">
            <a:avLst/>
          </a:prstGeom>
        </p:spPr>
      </p:pic>
      <p:pic>
        <p:nvPicPr>
          <p:cNvPr id="16" name="Picture 15"/>
          <p:cNvPicPr>
            <a:picLocks noChangeAspect="1"/>
          </p:cNvPicPr>
          <p:nvPr/>
        </p:nvPicPr>
        <p:blipFill>
          <a:blip r:embed="rId4"/>
          <a:stretch>
            <a:fillRect/>
          </a:stretch>
        </p:blipFill>
        <p:spPr>
          <a:xfrm>
            <a:off x="1410196" y="4726737"/>
            <a:ext cx="971969" cy="1067006"/>
          </a:xfrm>
          <a:prstGeom prst="rect">
            <a:avLst/>
          </a:prstGeom>
        </p:spPr>
      </p:pic>
      <p:pic>
        <p:nvPicPr>
          <p:cNvPr id="17" name="Picture 16"/>
          <p:cNvPicPr>
            <a:picLocks noChangeAspect="1"/>
          </p:cNvPicPr>
          <p:nvPr/>
        </p:nvPicPr>
        <p:blipFill>
          <a:blip r:embed="rId5"/>
          <a:stretch>
            <a:fillRect/>
          </a:stretch>
        </p:blipFill>
        <p:spPr>
          <a:xfrm>
            <a:off x="480382" y="4817127"/>
            <a:ext cx="680715" cy="901861"/>
          </a:xfrm>
          <a:prstGeom prst="rect">
            <a:avLst/>
          </a:prstGeom>
        </p:spPr>
      </p:pic>
      <p:pic>
        <p:nvPicPr>
          <p:cNvPr id="18" name="Picture 17"/>
          <p:cNvPicPr>
            <a:picLocks noChangeAspect="1"/>
          </p:cNvPicPr>
          <p:nvPr/>
        </p:nvPicPr>
        <p:blipFill>
          <a:blip r:embed="rId6"/>
          <a:stretch>
            <a:fillRect/>
          </a:stretch>
        </p:blipFill>
        <p:spPr>
          <a:xfrm>
            <a:off x="2571182" y="4639607"/>
            <a:ext cx="1119600" cy="1214144"/>
          </a:xfrm>
          <a:prstGeom prst="rect">
            <a:avLst/>
          </a:prstGeom>
        </p:spPr>
      </p:pic>
      <p:pic>
        <p:nvPicPr>
          <p:cNvPr id="4" name="Kép 3"/>
          <p:cNvPicPr>
            <a:picLocks noChangeAspect="1"/>
          </p:cNvPicPr>
          <p:nvPr/>
        </p:nvPicPr>
        <p:blipFill>
          <a:blip r:embed="rId7"/>
          <a:stretch>
            <a:fillRect/>
          </a:stretch>
        </p:blipFill>
        <p:spPr>
          <a:xfrm>
            <a:off x="5542041" y="2086054"/>
            <a:ext cx="6584959" cy="3368043"/>
          </a:xfrm>
          <a:prstGeom prst="rect">
            <a:avLst/>
          </a:prstGeom>
        </p:spPr>
      </p:pic>
    </p:spTree>
    <p:extLst>
      <p:ext uri="{BB962C8B-B14F-4D97-AF65-F5344CB8AC3E}">
        <p14:creationId xmlns:p14="http://schemas.microsoft.com/office/powerpoint/2010/main" val="958717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200" y="0"/>
            <a:ext cx="10515600" cy="1325563"/>
          </a:xfrm>
        </p:spPr>
        <p:txBody>
          <a:bodyPr vert="horz" lIns="91440" tIns="45720" rIns="91440" bIns="45720" rtlCol="0" anchor="ctr">
            <a:noAutofit/>
          </a:bodyPr>
          <a:lstStyle/>
          <a:p>
            <a:pPr algn="r"/>
            <a:r>
              <a:rPr lang="hu-HU" b="1" dirty="0" smtClean="0">
                <a:solidFill>
                  <a:schemeClr val="accent5">
                    <a:lumMod val="75000"/>
                  </a:schemeClr>
                </a:solidFill>
                <a:latin typeface="Arial Black" panose="020B0A04020102020204" pitchFamily="34" charset="0"/>
              </a:rPr>
              <a:t>S</a:t>
            </a:r>
            <a:r>
              <a:rPr lang="en-US" b="1" dirty="0" err="1" smtClean="0">
                <a:solidFill>
                  <a:schemeClr val="accent5">
                    <a:lumMod val="75000"/>
                  </a:schemeClr>
                </a:solidFill>
                <a:latin typeface="Arial Black" panose="020B0A04020102020204" pitchFamily="34" charset="0"/>
              </a:rPr>
              <a:t>olutions</a:t>
            </a:r>
            <a:r>
              <a:rPr lang="hu-HU" b="1" dirty="0" smtClean="0">
                <a:solidFill>
                  <a:schemeClr val="accent5">
                    <a:lumMod val="75000"/>
                  </a:schemeClr>
                </a:solidFill>
                <a:latin typeface="Arial Black" panose="020B0A04020102020204" pitchFamily="34" charset="0"/>
              </a:rPr>
              <a:t> </a:t>
            </a:r>
            <a:r>
              <a:rPr lang="hu-HU" b="1" dirty="0">
                <a:solidFill>
                  <a:schemeClr val="accent5">
                    <a:lumMod val="75000"/>
                  </a:schemeClr>
                </a:solidFill>
                <a:latin typeface="Arial Black" panose="020B0A04020102020204" pitchFamily="34" charset="0"/>
              </a:rPr>
              <a:t>(</a:t>
            </a:r>
            <a:r>
              <a:rPr lang="hu-HU" b="1" dirty="0" smtClean="0">
                <a:solidFill>
                  <a:schemeClr val="accent5">
                    <a:lumMod val="75000"/>
                  </a:schemeClr>
                </a:solidFill>
                <a:latin typeface="Arial Black" panose="020B0A04020102020204" pitchFamily="34" charset="0"/>
              </a:rPr>
              <a:t>q</a:t>
            </a:r>
            <a:r>
              <a:rPr lang="en-US" b="1" dirty="0" err="1" smtClean="0">
                <a:solidFill>
                  <a:schemeClr val="accent5">
                    <a:lumMod val="75000"/>
                  </a:schemeClr>
                </a:solidFill>
                <a:latin typeface="Arial Black" panose="020B0A04020102020204" pitchFamily="34" charset="0"/>
              </a:rPr>
              <a:t>uick</a:t>
            </a:r>
            <a:r>
              <a:rPr lang="en-US" b="1" dirty="0" smtClean="0">
                <a:solidFill>
                  <a:schemeClr val="accent5">
                    <a:lumMod val="75000"/>
                  </a:schemeClr>
                </a:solidFill>
                <a:latin typeface="Arial Black" panose="020B0A04020102020204" pitchFamily="34" charset="0"/>
              </a:rPr>
              <a:t> wins</a:t>
            </a:r>
            <a:r>
              <a:rPr lang="hu-HU" b="1" dirty="0" smtClean="0">
                <a:solidFill>
                  <a:schemeClr val="accent5">
                    <a:lumMod val="75000"/>
                  </a:schemeClr>
                </a:solidFill>
                <a:latin typeface="Arial Black" panose="020B0A04020102020204" pitchFamily="34" charset="0"/>
              </a:rPr>
              <a:t>)</a:t>
            </a:r>
            <a:endParaRPr lang="en-GB" b="1" dirty="0">
              <a:solidFill>
                <a:schemeClr val="accent5">
                  <a:lumMod val="75000"/>
                </a:schemeClr>
              </a:solidFill>
              <a:latin typeface="Arial Black" panose="020B0A040201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8199974"/>
              </p:ext>
            </p:extLst>
          </p:nvPr>
        </p:nvGraphicFramePr>
        <p:xfrm>
          <a:off x="1663200" y="1389599"/>
          <a:ext cx="9151200" cy="4622102"/>
        </p:xfrm>
        <a:graphic>
          <a:graphicData uri="http://schemas.openxmlformats.org/drawingml/2006/table">
            <a:tbl>
              <a:tblPr firstRow="1" firstCol="1" bandRow="1">
                <a:tableStyleId>{5C22544A-7EE6-4342-B048-85BDC9FD1C3A}</a:tableStyleId>
              </a:tblPr>
              <a:tblGrid>
                <a:gridCol w="2872437">
                  <a:extLst>
                    <a:ext uri="{9D8B030D-6E8A-4147-A177-3AD203B41FA5}">
                      <a16:colId xmlns:a16="http://schemas.microsoft.com/office/drawing/2014/main" xmlns="" val="715179595"/>
                    </a:ext>
                  </a:extLst>
                </a:gridCol>
                <a:gridCol w="6278763">
                  <a:extLst>
                    <a:ext uri="{9D8B030D-6E8A-4147-A177-3AD203B41FA5}">
                      <a16:colId xmlns:a16="http://schemas.microsoft.com/office/drawing/2014/main" xmlns="" val="2328529273"/>
                    </a:ext>
                  </a:extLst>
                </a:gridCol>
              </a:tblGrid>
              <a:tr h="992264">
                <a:tc>
                  <a:txBody>
                    <a:bodyPr/>
                    <a:lstStyle/>
                    <a:p>
                      <a:pPr>
                        <a:lnSpc>
                          <a:spcPct val="107000"/>
                        </a:lnSpc>
                        <a:spcAft>
                          <a:spcPts val="0"/>
                        </a:spcAft>
                      </a:pPr>
                      <a:r>
                        <a:rPr lang="en-US" sz="1900" b="0" noProof="0" dirty="0" smtClean="0">
                          <a:effectLst/>
                        </a:rPr>
                        <a:t> </a:t>
                      </a:r>
                      <a:endParaRPr lang="en-US" sz="1000" b="0" noProof="0" dirty="0" smtClean="0">
                        <a:effectLst/>
                      </a:endParaRPr>
                    </a:p>
                    <a:p>
                      <a:pPr algn="ctr">
                        <a:lnSpc>
                          <a:spcPct val="107000"/>
                        </a:lnSpc>
                        <a:spcAft>
                          <a:spcPts val="0"/>
                        </a:spcAft>
                      </a:pPr>
                      <a:r>
                        <a:rPr lang="en-US" sz="1900" b="1" noProof="0" dirty="0" smtClean="0">
                          <a:effectLst/>
                        </a:rPr>
                        <a:t>STATES</a:t>
                      </a:r>
                      <a:endParaRPr lang="en-US" sz="10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5361" marR="65361" marT="0" marB="0" anchor="ctr">
                    <a:solidFill>
                      <a:schemeClr val="accent1">
                        <a:lumMod val="50000"/>
                      </a:schemeClr>
                    </a:solidFill>
                  </a:tcPr>
                </a:tc>
                <a:tc>
                  <a:txBody>
                    <a:bodyPr/>
                    <a:lstStyle/>
                    <a:p>
                      <a:pPr>
                        <a:lnSpc>
                          <a:spcPct val="107000"/>
                        </a:lnSpc>
                        <a:spcAft>
                          <a:spcPts val="0"/>
                        </a:spcAft>
                      </a:pPr>
                      <a:r>
                        <a:rPr lang="en-US" sz="1600" b="0" noProof="0" dirty="0" smtClean="0">
                          <a:solidFill>
                            <a:schemeClr val="tx2"/>
                          </a:solidFill>
                          <a:effectLst/>
                        </a:rPr>
                        <a:t>Provide new airspace design features with increased ARES vertical and latera modularity. Enhance civil-military coordination/collaboration participate in  cross-border arrangements </a:t>
                      </a:r>
                      <a:endParaRPr lang="en-US" sz="1600" b="0" noProof="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61" marR="65361" marT="0" marB="0" anchor="ctr">
                    <a:solidFill>
                      <a:schemeClr val="tx2">
                        <a:lumMod val="20000"/>
                        <a:lumOff val="80000"/>
                      </a:schemeClr>
                    </a:solidFill>
                  </a:tcPr>
                </a:tc>
                <a:extLst>
                  <a:ext uri="{0D108BD9-81ED-4DB2-BD59-A6C34878D82A}">
                    <a16:rowId xmlns:a16="http://schemas.microsoft.com/office/drawing/2014/main" xmlns="" val="3499576606"/>
                  </a:ext>
                </a:extLst>
              </a:tr>
              <a:tr h="744199">
                <a:tc>
                  <a:txBody>
                    <a:bodyPr/>
                    <a:lstStyle/>
                    <a:p>
                      <a:pPr algn="ctr">
                        <a:lnSpc>
                          <a:spcPct val="107000"/>
                        </a:lnSpc>
                        <a:spcAft>
                          <a:spcPts val="0"/>
                        </a:spcAft>
                      </a:pPr>
                      <a:r>
                        <a:rPr lang="en-US" sz="1900" b="1" noProof="0" dirty="0" smtClean="0">
                          <a:effectLst/>
                        </a:rPr>
                        <a:t>CIVIL AU</a:t>
                      </a:r>
                      <a:endParaRPr lang="en-US" sz="10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5361" marR="65361" marT="0" marB="0" anchor="ctr">
                    <a:solidFill>
                      <a:schemeClr val="accent1">
                        <a:lumMod val="50000"/>
                      </a:schemeClr>
                    </a:solidFill>
                  </a:tcPr>
                </a:tc>
                <a:tc>
                  <a:txBody>
                    <a:bodyPr/>
                    <a:lstStyle/>
                    <a:p>
                      <a:pPr>
                        <a:lnSpc>
                          <a:spcPct val="107000"/>
                        </a:lnSpc>
                        <a:spcAft>
                          <a:spcPts val="0"/>
                        </a:spcAft>
                      </a:pPr>
                      <a:r>
                        <a:rPr lang="en-US" sz="1600" b="0" noProof="0" dirty="0" smtClean="0">
                          <a:solidFill>
                            <a:schemeClr val="tx2"/>
                          </a:solidFill>
                          <a:effectLst/>
                        </a:rPr>
                        <a:t>Ensure efficient  use of the ATM network information in real time through NOP and effective use of the available airspace resource</a:t>
                      </a:r>
                      <a:r>
                        <a:rPr lang="en-US" sz="1600" b="0" baseline="0" noProof="0" dirty="0" smtClean="0">
                          <a:solidFill>
                            <a:schemeClr val="tx2"/>
                          </a:solidFill>
                          <a:effectLst/>
                        </a:rPr>
                        <a:t> (</a:t>
                      </a:r>
                      <a:r>
                        <a:rPr lang="en-US" sz="1600" b="0" kern="1200" noProof="0" dirty="0" smtClean="0">
                          <a:solidFill>
                            <a:schemeClr val="tx2"/>
                          </a:solidFill>
                          <a:effectLst/>
                          <a:latin typeface="+mn-lt"/>
                          <a:ea typeface="+mn-ea"/>
                          <a:cs typeface="+mn-cs"/>
                        </a:rPr>
                        <a:t>Fly as planned)</a:t>
                      </a:r>
                      <a:endParaRPr lang="en-US" sz="1600" b="0" kern="1200" noProof="0" dirty="0">
                        <a:solidFill>
                          <a:schemeClr val="tx2"/>
                        </a:solidFill>
                        <a:effectLst/>
                        <a:latin typeface="+mn-lt"/>
                        <a:ea typeface="+mn-ea"/>
                        <a:cs typeface="+mn-cs"/>
                      </a:endParaRPr>
                    </a:p>
                  </a:txBody>
                  <a:tcPr marL="65361" marR="65361" marT="0" marB="0" anchor="ctr"/>
                </a:tc>
                <a:extLst>
                  <a:ext uri="{0D108BD9-81ED-4DB2-BD59-A6C34878D82A}">
                    <a16:rowId xmlns:a16="http://schemas.microsoft.com/office/drawing/2014/main" xmlns="" val="1458538095"/>
                  </a:ext>
                </a:extLst>
              </a:tr>
              <a:tr h="1064338">
                <a:tc>
                  <a:txBody>
                    <a:bodyPr/>
                    <a:lstStyle/>
                    <a:p>
                      <a:pPr algn="ctr">
                        <a:lnSpc>
                          <a:spcPct val="107000"/>
                        </a:lnSpc>
                        <a:spcAft>
                          <a:spcPts val="0"/>
                        </a:spcAft>
                      </a:pPr>
                      <a:r>
                        <a:rPr lang="en-US" sz="1900" b="0" noProof="0" dirty="0" smtClean="0">
                          <a:effectLst/>
                        </a:rPr>
                        <a:t> </a:t>
                      </a:r>
                      <a:r>
                        <a:rPr lang="en-US" sz="1900" b="1" kern="1200" noProof="0" dirty="0" smtClean="0">
                          <a:solidFill>
                            <a:schemeClr val="lt1"/>
                          </a:solidFill>
                          <a:effectLst/>
                          <a:latin typeface="+mn-lt"/>
                          <a:ea typeface="+mn-ea"/>
                          <a:cs typeface="+mn-cs"/>
                        </a:rPr>
                        <a:t>NM</a:t>
                      </a:r>
                      <a:endParaRPr lang="en-US" sz="1900" b="1" kern="1200" noProof="0" dirty="0">
                        <a:solidFill>
                          <a:schemeClr val="lt1"/>
                        </a:solidFill>
                        <a:effectLst/>
                        <a:latin typeface="+mn-lt"/>
                        <a:ea typeface="+mn-ea"/>
                        <a:cs typeface="+mn-cs"/>
                      </a:endParaRPr>
                    </a:p>
                  </a:txBody>
                  <a:tcPr marL="65361" marR="65361" marT="0" marB="0" anchor="ctr">
                    <a:solidFill>
                      <a:schemeClr val="accent1">
                        <a:lumMod val="50000"/>
                      </a:schemeClr>
                    </a:solidFill>
                  </a:tcPr>
                </a:tc>
                <a:tc>
                  <a:txBody>
                    <a:bodyPr/>
                    <a:lstStyle/>
                    <a:p>
                      <a:pPr>
                        <a:lnSpc>
                          <a:spcPct val="107000"/>
                        </a:lnSpc>
                        <a:spcAft>
                          <a:spcPts val="0"/>
                        </a:spcAft>
                      </a:pPr>
                      <a:r>
                        <a:rPr lang="en-US" sz="1600" b="0" noProof="0" dirty="0" smtClean="0">
                          <a:solidFill>
                            <a:schemeClr val="tx2"/>
                          </a:solidFill>
                          <a:effectLst/>
                        </a:rPr>
                        <a:t>Synchronize ARES allocation and use with traffic flows through DCB Continuously update NOP and ensure consistency of the AU demand through balancing demand of all categories of AU versus available capacity and provision of the real airspace status update</a:t>
                      </a:r>
                      <a:endParaRPr lang="en-US" sz="1600" b="0" noProof="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61" marR="65361" marT="0" marB="0" anchor="ctr">
                    <a:solidFill>
                      <a:schemeClr val="tx2">
                        <a:lumMod val="20000"/>
                        <a:lumOff val="80000"/>
                      </a:schemeClr>
                    </a:solidFill>
                  </a:tcPr>
                </a:tc>
                <a:extLst>
                  <a:ext uri="{0D108BD9-81ED-4DB2-BD59-A6C34878D82A}">
                    <a16:rowId xmlns:a16="http://schemas.microsoft.com/office/drawing/2014/main" xmlns="" val="892520335"/>
                  </a:ext>
                </a:extLst>
              </a:tr>
              <a:tr h="744199">
                <a:tc>
                  <a:txBody>
                    <a:bodyPr/>
                    <a:lstStyle/>
                    <a:p>
                      <a:pPr algn="ctr">
                        <a:lnSpc>
                          <a:spcPct val="107000"/>
                        </a:lnSpc>
                        <a:spcAft>
                          <a:spcPts val="0"/>
                        </a:spcAft>
                      </a:pPr>
                      <a:r>
                        <a:rPr lang="en-US" sz="1900" b="1" noProof="0" dirty="0" smtClean="0">
                          <a:effectLst/>
                        </a:rPr>
                        <a:t>MILITARY AU </a:t>
                      </a:r>
                      <a:endParaRPr lang="en-US" sz="10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5361" marR="65361" marT="0" marB="0" anchor="ctr">
                    <a:solidFill>
                      <a:schemeClr val="accent1">
                        <a:lumMod val="50000"/>
                      </a:schemeClr>
                    </a:solidFill>
                  </a:tcPr>
                </a:tc>
                <a:tc>
                  <a:txBody>
                    <a:bodyPr/>
                    <a:lstStyle/>
                    <a:p>
                      <a:pPr>
                        <a:lnSpc>
                          <a:spcPct val="107000"/>
                        </a:lnSpc>
                        <a:spcAft>
                          <a:spcPts val="0"/>
                        </a:spcAft>
                      </a:pPr>
                      <a:r>
                        <a:rPr lang="en-US" sz="1600" b="0" noProof="0" dirty="0" smtClean="0">
                          <a:solidFill>
                            <a:schemeClr val="tx2"/>
                          </a:solidFill>
                          <a:effectLst/>
                        </a:rPr>
                        <a:t>Share true demand with ATM actors concerned through improved OAT FPL and engage in CDM when possible (Fly as Planned)</a:t>
                      </a:r>
                      <a:endParaRPr lang="en-US" sz="1600" b="0" noProof="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61" marR="65361" marT="0" marB="0" anchor="ctr"/>
                </a:tc>
                <a:extLst>
                  <a:ext uri="{0D108BD9-81ED-4DB2-BD59-A6C34878D82A}">
                    <a16:rowId xmlns:a16="http://schemas.microsoft.com/office/drawing/2014/main" xmlns="" val="2337046067"/>
                  </a:ext>
                </a:extLst>
              </a:tr>
              <a:tr h="538551">
                <a:tc>
                  <a:txBody>
                    <a:bodyPr/>
                    <a:lstStyle/>
                    <a:p>
                      <a:pPr algn="ctr">
                        <a:lnSpc>
                          <a:spcPct val="107000"/>
                        </a:lnSpc>
                        <a:spcAft>
                          <a:spcPts val="0"/>
                        </a:spcAft>
                      </a:pPr>
                      <a:r>
                        <a:rPr lang="en-US" sz="1900" b="1" noProof="0" dirty="0" smtClean="0">
                          <a:effectLst/>
                        </a:rPr>
                        <a:t>ANSP</a:t>
                      </a:r>
                      <a:endParaRPr lang="en-US" sz="10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5361" marR="65361" marT="0" marB="0" anchor="ctr">
                    <a:solidFill>
                      <a:schemeClr val="accent1">
                        <a:lumMod val="50000"/>
                      </a:schemeClr>
                    </a:solidFill>
                  </a:tcPr>
                </a:tc>
                <a:tc>
                  <a:txBody>
                    <a:bodyPr/>
                    <a:lstStyle/>
                    <a:p>
                      <a:pPr>
                        <a:lnSpc>
                          <a:spcPct val="107000"/>
                        </a:lnSpc>
                        <a:spcAft>
                          <a:spcPts val="0"/>
                        </a:spcAft>
                      </a:pPr>
                      <a:r>
                        <a:rPr lang="en-US" sz="1600" b="0" noProof="0" dirty="0" smtClean="0">
                          <a:solidFill>
                            <a:schemeClr val="tx2"/>
                          </a:solidFill>
                          <a:effectLst/>
                        </a:rPr>
                        <a:t>Ensure efficient civil-military co-ordination, provide ATS services to all categories of AU</a:t>
                      </a:r>
                      <a:endParaRPr lang="en-US" sz="1600" b="0" noProof="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61" marR="65361" marT="0" marB="0" anchor="ctr">
                    <a:solidFill>
                      <a:schemeClr val="tx2">
                        <a:lumMod val="20000"/>
                        <a:lumOff val="80000"/>
                      </a:schemeClr>
                    </a:solidFill>
                  </a:tcPr>
                </a:tc>
                <a:extLst>
                  <a:ext uri="{0D108BD9-81ED-4DB2-BD59-A6C34878D82A}">
                    <a16:rowId xmlns:a16="http://schemas.microsoft.com/office/drawing/2014/main" xmlns="" val="325645924"/>
                  </a:ext>
                </a:extLst>
              </a:tr>
              <a:tr h="538551">
                <a:tc>
                  <a:txBody>
                    <a:bodyPr/>
                    <a:lstStyle/>
                    <a:p>
                      <a:pPr algn="ctr">
                        <a:lnSpc>
                          <a:spcPct val="107000"/>
                        </a:lnSpc>
                        <a:spcAft>
                          <a:spcPts val="0"/>
                        </a:spcAft>
                      </a:pPr>
                      <a:r>
                        <a:rPr lang="en-US" sz="1900" b="1" noProof="0" dirty="0" smtClean="0">
                          <a:effectLst/>
                        </a:rPr>
                        <a:t>ALL</a:t>
                      </a:r>
                      <a:endParaRPr lang="en-US" sz="100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5361" marR="65361" marT="0" marB="0" anchor="ctr">
                    <a:solidFill>
                      <a:schemeClr val="accent1">
                        <a:lumMod val="50000"/>
                      </a:schemeClr>
                    </a:solidFill>
                  </a:tcPr>
                </a:tc>
                <a:tc>
                  <a:txBody>
                    <a:bodyPr/>
                    <a:lstStyle/>
                    <a:p>
                      <a:pPr>
                        <a:lnSpc>
                          <a:spcPct val="107000"/>
                        </a:lnSpc>
                        <a:spcAft>
                          <a:spcPts val="0"/>
                        </a:spcAft>
                      </a:pPr>
                      <a:r>
                        <a:rPr lang="en-US" sz="1600" b="0" noProof="0" dirty="0" smtClean="0">
                          <a:solidFill>
                            <a:schemeClr val="tx2"/>
                          </a:solidFill>
                          <a:effectLst/>
                        </a:rPr>
                        <a:t>Collaborate in all phases of the ATM lifecycle to </a:t>
                      </a:r>
                      <a:r>
                        <a:rPr lang="en-US" sz="1600" b="0" noProof="0" dirty="0" err="1" smtClean="0">
                          <a:solidFill>
                            <a:schemeClr val="tx2"/>
                          </a:solidFill>
                          <a:effectLst/>
                        </a:rPr>
                        <a:t>optimi</a:t>
                      </a:r>
                      <a:r>
                        <a:rPr lang="hu-HU" sz="1600" b="0" noProof="0" dirty="0" smtClean="0">
                          <a:solidFill>
                            <a:schemeClr val="tx2"/>
                          </a:solidFill>
                          <a:effectLst/>
                        </a:rPr>
                        <a:t>z</a:t>
                      </a:r>
                      <a:r>
                        <a:rPr lang="en-US" sz="1600" b="0" noProof="0" dirty="0" smtClean="0">
                          <a:solidFill>
                            <a:schemeClr val="tx2"/>
                          </a:solidFill>
                          <a:effectLst/>
                        </a:rPr>
                        <a:t>e ATM network performance</a:t>
                      </a:r>
                      <a:endParaRPr lang="en-US" sz="1600" b="0" noProof="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61" marR="65361" marT="0" marB="0" anchor="ctr"/>
                </a:tc>
                <a:extLst>
                  <a:ext uri="{0D108BD9-81ED-4DB2-BD59-A6C34878D82A}">
                    <a16:rowId xmlns:a16="http://schemas.microsoft.com/office/drawing/2014/main" xmlns="" val="483465305"/>
                  </a:ext>
                </a:extLst>
              </a:tr>
            </a:tbl>
          </a:graphicData>
        </a:graphic>
      </p:graphicFrame>
    </p:spTree>
    <p:extLst>
      <p:ext uri="{BB962C8B-B14F-4D97-AF65-F5344CB8AC3E}">
        <p14:creationId xmlns:p14="http://schemas.microsoft.com/office/powerpoint/2010/main" val="1535641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9200" y="1427163"/>
            <a:ext cx="7561596" cy="4829704"/>
          </a:xfrm>
          <a:prstGeom prst="rect">
            <a:avLst/>
          </a:prstGeom>
        </p:spPr>
      </p:pic>
      <p:sp>
        <p:nvSpPr>
          <p:cNvPr id="2" name="Title 1"/>
          <p:cNvSpPr>
            <a:spLocks noGrp="1"/>
          </p:cNvSpPr>
          <p:nvPr>
            <p:ph type="title"/>
          </p:nvPr>
        </p:nvSpPr>
        <p:spPr>
          <a:xfrm>
            <a:off x="1007533" y="0"/>
            <a:ext cx="11184467" cy="1325563"/>
          </a:xfrm>
        </p:spPr>
        <p:txBody>
          <a:bodyPr vert="horz" lIns="91440" tIns="45720" rIns="91440" bIns="45720" rtlCol="0" anchor="ctr">
            <a:noAutofit/>
          </a:bodyPr>
          <a:lstStyle/>
          <a:p>
            <a:pPr algn="r"/>
            <a:r>
              <a:rPr lang="hu-HU" b="1" dirty="0" smtClean="0">
                <a:solidFill>
                  <a:schemeClr val="accent5">
                    <a:lumMod val="75000"/>
                  </a:schemeClr>
                </a:solidFill>
                <a:latin typeface="Arial Black" panose="020B0A04020102020204" pitchFamily="34" charset="0"/>
              </a:rPr>
              <a:t>S</a:t>
            </a:r>
            <a:r>
              <a:rPr lang="en-US" b="1" dirty="0" err="1" smtClean="0">
                <a:solidFill>
                  <a:schemeClr val="accent5">
                    <a:lumMod val="75000"/>
                  </a:schemeClr>
                </a:solidFill>
                <a:latin typeface="Arial Black" panose="020B0A04020102020204" pitchFamily="34" charset="0"/>
              </a:rPr>
              <a:t>olutions</a:t>
            </a:r>
            <a:r>
              <a:rPr lang="en-US" b="1" dirty="0" smtClean="0">
                <a:solidFill>
                  <a:schemeClr val="accent5">
                    <a:lumMod val="75000"/>
                  </a:schemeClr>
                </a:solidFill>
                <a:latin typeface="Arial Black" panose="020B0A04020102020204" pitchFamily="34" charset="0"/>
              </a:rPr>
              <a:t> </a:t>
            </a:r>
            <a:r>
              <a:rPr lang="hu-HU" b="1" dirty="0">
                <a:solidFill>
                  <a:schemeClr val="accent5">
                    <a:lumMod val="75000"/>
                  </a:schemeClr>
                </a:solidFill>
                <a:latin typeface="Arial Black" panose="020B0A04020102020204" pitchFamily="34" charset="0"/>
              </a:rPr>
              <a:t>(</a:t>
            </a:r>
            <a:r>
              <a:rPr lang="hu-HU" b="1" dirty="0" smtClean="0">
                <a:solidFill>
                  <a:schemeClr val="accent5">
                    <a:lumMod val="75000"/>
                  </a:schemeClr>
                </a:solidFill>
                <a:latin typeface="Arial Black" panose="020B0A04020102020204" pitchFamily="34" charset="0"/>
              </a:rPr>
              <a:t>l</a:t>
            </a:r>
            <a:r>
              <a:rPr lang="en-US" b="1" dirty="0" err="1" smtClean="0">
                <a:solidFill>
                  <a:schemeClr val="accent5">
                    <a:lumMod val="75000"/>
                  </a:schemeClr>
                </a:solidFill>
                <a:latin typeface="Arial Black" panose="020B0A04020102020204" pitchFamily="34" charset="0"/>
              </a:rPr>
              <a:t>ong</a:t>
            </a:r>
            <a:r>
              <a:rPr lang="hu-HU" b="1" dirty="0">
                <a:solidFill>
                  <a:schemeClr val="accent5">
                    <a:lumMod val="75000"/>
                  </a:schemeClr>
                </a:solidFill>
                <a:latin typeface="Arial Black" panose="020B0A04020102020204" pitchFamily="34" charset="0"/>
              </a:rPr>
              <a:t> </a:t>
            </a:r>
            <a:r>
              <a:rPr lang="en-US" b="1" dirty="0" smtClean="0">
                <a:solidFill>
                  <a:schemeClr val="accent5">
                    <a:lumMod val="75000"/>
                  </a:schemeClr>
                </a:solidFill>
                <a:latin typeface="Arial Black" panose="020B0A04020102020204" pitchFamily="34" charset="0"/>
              </a:rPr>
              <a:t>term</a:t>
            </a:r>
            <a:r>
              <a:rPr lang="hu-HU" b="1" dirty="0" smtClean="0">
                <a:solidFill>
                  <a:schemeClr val="accent5">
                    <a:lumMod val="75000"/>
                  </a:schemeClr>
                </a:solidFill>
                <a:latin typeface="Arial Black" panose="020B0A04020102020204" pitchFamily="34" charset="0"/>
              </a:rPr>
              <a:t>)</a:t>
            </a:r>
            <a:endParaRPr lang="en-GB" b="1"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44236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54FCBDE7C6B4086A79A630B91AC81" ma:contentTypeVersion="" ma:contentTypeDescription="Create a new document." ma:contentTypeScope="" ma:versionID="eb1ca4a7c59f982da92b3bc5cb6e6e07">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3F7120-778A-4DB6-A58D-35E374874408}"/>
</file>

<file path=customXml/itemProps2.xml><?xml version="1.0" encoding="utf-8"?>
<ds:datastoreItem xmlns:ds="http://schemas.openxmlformats.org/officeDocument/2006/customXml" ds:itemID="{BA604230-BB66-465E-A852-310A8A7BD2DC}"/>
</file>

<file path=customXml/itemProps3.xml><?xml version="1.0" encoding="utf-8"?>
<ds:datastoreItem xmlns:ds="http://schemas.openxmlformats.org/officeDocument/2006/customXml" ds:itemID="{AFCA7580-39D2-47F2-B17E-0868DA182A7F}"/>
</file>

<file path=docProps/app.xml><?xml version="1.0" encoding="utf-8"?>
<Properties xmlns="http://schemas.openxmlformats.org/officeDocument/2006/extended-properties" xmlns:vt="http://schemas.openxmlformats.org/officeDocument/2006/docPropsVTypes">
  <TotalTime>7290</TotalTime>
  <Words>563</Words>
  <Application>Microsoft Office PowerPoint</Application>
  <PresentationFormat>Szélesvásznú</PresentationFormat>
  <Paragraphs>74</Paragraphs>
  <Slides>11</Slides>
  <Notes>0</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11</vt:i4>
      </vt:variant>
    </vt:vector>
  </HeadingPairs>
  <TitlesOfParts>
    <vt:vector size="20" baseType="lpstr">
      <vt:lpstr>ＭＳ Ｐゴシック</vt:lpstr>
      <vt:lpstr>Arial</vt:lpstr>
      <vt:lpstr>Arial Black</vt:lpstr>
      <vt:lpstr>Arial Narrow</vt:lpstr>
      <vt:lpstr>Calibri</vt:lpstr>
      <vt:lpstr>Calibri Light</vt:lpstr>
      <vt:lpstr>Times New Roman</vt:lpstr>
      <vt:lpstr>Wingdings</vt:lpstr>
      <vt:lpstr>Office-téma</vt:lpstr>
      <vt:lpstr>Military requirements and European airspace  Genesis of fragmentation (?)</vt:lpstr>
      <vt:lpstr>Agenda</vt:lpstr>
      <vt:lpstr>Introduction</vt:lpstr>
      <vt:lpstr>Policies</vt:lpstr>
      <vt:lpstr>SES principles</vt:lpstr>
      <vt:lpstr>Airspace - scarce resource</vt:lpstr>
      <vt:lpstr>Military Air Power</vt:lpstr>
      <vt:lpstr>Solutions (quick wins)</vt:lpstr>
      <vt:lpstr>Solutions (long term)</vt:lpstr>
      <vt:lpstr>Conclusions </vt:lpstr>
      <vt:lpstr>Thank you for your attention!</vt:lpstr>
    </vt:vector>
  </TitlesOfParts>
  <Company>HungaroControl Zrt.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requirements and European airspace – genesis of fragmentation (?)</dc:title>
  <dc:creator>Somosi Vilmos</dc:creator>
  <cp:lastModifiedBy>Somosi Vilmos</cp:lastModifiedBy>
  <cp:revision>53</cp:revision>
  <dcterms:created xsi:type="dcterms:W3CDTF">2019-05-03T09:16:32Z</dcterms:created>
  <dcterms:modified xsi:type="dcterms:W3CDTF">2019-05-15T05:31:09Z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0x01010020854FCBDE7C6B4086A79A630B91AC81</vt:lpwstr>
  </property>
</Properties>
</file>